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42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8" r:id="rId32"/>
    <p:sldId id="285" r:id="rId33"/>
    <p:sldId id="286" r:id="rId34"/>
    <p:sldId id="287" r:id="rId3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1pPr>
    <a:lvl2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2pPr>
    <a:lvl3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3pPr>
    <a:lvl4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4pPr>
    <a:lvl5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5pPr>
    <a:lvl6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6pPr>
    <a:lvl7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7pPr>
    <a:lvl8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8pPr>
    <a:lvl9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
          <a:latin typeface="Calibri"/>
          <a:ea typeface="Calibri"/>
          <a:cs typeface="Calibri"/>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854" autoAdjust="0"/>
  </p:normalViewPr>
  <p:slideViewPr>
    <p:cSldViewPr snapToGrid="0">
      <p:cViewPr>
        <p:scale>
          <a:sx n="50" d="100"/>
          <a:sy n="50" d="100"/>
        </p:scale>
        <p:origin x="1260" y="1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jpe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7" name="Shape 117"/>
          <p:cNvSpPr>
            <a:spLocks noGrp="1" noRot="1" noChangeAspect="1"/>
          </p:cNvSpPr>
          <p:nvPr>
            <p:ph type="sldImg"/>
          </p:nvPr>
        </p:nvSpPr>
        <p:spPr>
          <a:xfrm>
            <a:off x="1143000" y="685800"/>
            <a:ext cx="4572000" cy="3429000"/>
          </a:xfrm>
          <a:prstGeom prst="rect">
            <a:avLst/>
          </a:prstGeom>
        </p:spPr>
        <p:txBody>
          <a:bodyPr/>
          <a:lstStyle/>
          <a:p>
            <a:endParaRPr/>
          </a:p>
        </p:txBody>
      </p:sp>
      <p:sp>
        <p:nvSpPr>
          <p:cNvPr id="118" name="Shape 11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j-lt"/>
        <a:ea typeface="+mj-ea"/>
        <a:cs typeface="+mj-cs"/>
        <a:sym typeface="Helvetica Neue"/>
      </a:defRPr>
    </a:lvl1pPr>
    <a:lvl2pPr indent="228600" defTabSz="228600" latinLnBrk="0">
      <a:lnSpc>
        <a:spcPct val="117999"/>
      </a:lnSpc>
      <a:defRPr sz="1100">
        <a:latin typeface="+mj-lt"/>
        <a:ea typeface="+mj-ea"/>
        <a:cs typeface="+mj-cs"/>
        <a:sym typeface="Helvetica Neue"/>
      </a:defRPr>
    </a:lvl2pPr>
    <a:lvl3pPr indent="457200" defTabSz="228600" latinLnBrk="0">
      <a:lnSpc>
        <a:spcPct val="117999"/>
      </a:lnSpc>
      <a:defRPr sz="1100">
        <a:latin typeface="+mj-lt"/>
        <a:ea typeface="+mj-ea"/>
        <a:cs typeface="+mj-cs"/>
        <a:sym typeface="Helvetica Neue"/>
      </a:defRPr>
    </a:lvl3pPr>
    <a:lvl4pPr indent="685800" defTabSz="228600" latinLnBrk="0">
      <a:lnSpc>
        <a:spcPct val="117999"/>
      </a:lnSpc>
      <a:defRPr sz="1100">
        <a:latin typeface="+mj-lt"/>
        <a:ea typeface="+mj-ea"/>
        <a:cs typeface="+mj-cs"/>
        <a:sym typeface="Helvetica Neue"/>
      </a:defRPr>
    </a:lvl4pPr>
    <a:lvl5pPr indent="914400" defTabSz="228600" latinLnBrk="0">
      <a:lnSpc>
        <a:spcPct val="117999"/>
      </a:lnSpc>
      <a:defRPr sz="1100">
        <a:latin typeface="+mj-lt"/>
        <a:ea typeface="+mj-ea"/>
        <a:cs typeface="+mj-cs"/>
        <a:sym typeface="Helvetica Neue"/>
      </a:defRPr>
    </a:lvl5pPr>
    <a:lvl6pPr indent="1143000" defTabSz="228600" latinLnBrk="0">
      <a:lnSpc>
        <a:spcPct val="117999"/>
      </a:lnSpc>
      <a:defRPr sz="1100">
        <a:latin typeface="+mj-lt"/>
        <a:ea typeface="+mj-ea"/>
        <a:cs typeface="+mj-cs"/>
        <a:sym typeface="Helvetica Neue"/>
      </a:defRPr>
    </a:lvl6pPr>
    <a:lvl7pPr indent="1371600" defTabSz="228600" latinLnBrk="0">
      <a:lnSpc>
        <a:spcPct val="117999"/>
      </a:lnSpc>
      <a:defRPr sz="1100">
        <a:latin typeface="+mj-lt"/>
        <a:ea typeface="+mj-ea"/>
        <a:cs typeface="+mj-cs"/>
        <a:sym typeface="Helvetica Neue"/>
      </a:defRPr>
    </a:lvl7pPr>
    <a:lvl8pPr indent="1600200" defTabSz="228600" latinLnBrk="0">
      <a:lnSpc>
        <a:spcPct val="117999"/>
      </a:lnSpc>
      <a:defRPr sz="1100">
        <a:latin typeface="+mj-lt"/>
        <a:ea typeface="+mj-ea"/>
        <a:cs typeface="+mj-cs"/>
        <a:sym typeface="Helvetica Neue"/>
      </a:defRPr>
    </a:lvl8pPr>
    <a:lvl9pPr indent="1828800" defTabSz="228600" latinLnBrk="0">
      <a:lnSpc>
        <a:spcPct val="117999"/>
      </a:lnSpc>
      <a:defRPr sz="11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railsapps.github.io/rails-release-history.html" TargetMode="External"/><Relationship Id="rId7" Type="http://schemas.openxmlformats.org/officeDocument/2006/relationships/hyperlink" Target="http://www.php.net/manual/en/security.magicquotes.php" TargetMode="External"/><Relationship Id="rId2" Type="http://schemas.openxmlformats.org/officeDocument/2006/relationships/slide" Target="../slides/slide26.xml"/><Relationship Id="rId1" Type="http://schemas.openxmlformats.org/officeDocument/2006/relationships/notesMaster" Target="../notesMasters/notesMaster1.xml"/><Relationship Id="rId6" Type="http://schemas.openxmlformats.org/officeDocument/2006/relationships/hyperlink" Target="http://phpsadness.com/sad/30" TargetMode="External"/><Relationship Id="rId5" Type="http://schemas.openxmlformats.org/officeDocument/2006/relationships/hyperlink" Target="http://webonastick.com/php.html" TargetMode="External"/><Relationship Id="rId4" Type="http://schemas.openxmlformats.org/officeDocument/2006/relationships/hyperlink" Target="http://www.djangobook.com/en/2.0/chapter01.html#django-s-history"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understandlegacycode.com/blog/refactoring-rule-of-three/"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s://www.jetbrains.com/help/webstorm/specific-typescript-refactorings.html"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Shape 132"/>
          <p:cNvSpPr>
            <a:spLocks noGrp="1" noRot="1" noChangeAspect="1"/>
          </p:cNvSpPr>
          <p:nvPr>
            <p:ph type="sldImg"/>
          </p:nvPr>
        </p:nvSpPr>
        <p:spPr>
          <a:xfrm>
            <a:off x="381000" y="685800"/>
            <a:ext cx="6096000" cy="3429000"/>
          </a:xfrm>
          <a:prstGeom prst="rect">
            <a:avLst/>
          </a:prstGeom>
        </p:spPr>
        <p:txBody>
          <a:bodyPr/>
          <a:lstStyle/>
          <a:p>
            <a:endParaRPr/>
          </a:p>
        </p:txBody>
      </p:sp>
      <p:sp>
        <p:nvSpPr>
          <p:cNvPr id="133" name="Shape 133"/>
          <p:cNvSpPr>
            <a:spLocks noGrp="1"/>
          </p:cNvSpPr>
          <p:nvPr>
            <p:ph type="body" sz="quarter" idx="1"/>
          </p:nvPr>
        </p:nvSpPr>
        <p:spPr>
          <a:prstGeom prst="rect">
            <a:avLst/>
          </a:prstGeom>
        </p:spPr>
        <p:txBody>
          <a:bodyPr/>
          <a:lstStyle/>
          <a:p>
            <a:pPr defTabSz="457200">
              <a:defRPr sz="2200"/>
            </a:pPr>
            <a:r>
              <a:t>The process of changing the source code of a software system such that:</a:t>
            </a:r>
          </a:p>
          <a:p>
            <a:pPr defTabSz="457200">
              <a:defRPr sz="2200"/>
            </a:pPr>
            <a:r>
              <a:t>The external (observable) behavior of the system does not change - e.g., functional requirements are maintained</a:t>
            </a:r>
          </a:p>
          <a:p>
            <a:pPr defTabSz="457200">
              <a:defRPr sz="2200"/>
            </a:pPr>
            <a:r>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hape 207"/>
          <p:cNvSpPr>
            <a:spLocks noGrp="1" noRot="1" noChangeAspect="1"/>
          </p:cNvSpPr>
          <p:nvPr>
            <p:ph type="sldImg"/>
          </p:nvPr>
        </p:nvSpPr>
        <p:spPr>
          <a:xfrm>
            <a:off x="381000" y="685800"/>
            <a:ext cx="6096000" cy="3429000"/>
          </a:xfrm>
          <a:prstGeom prst="rect">
            <a:avLst/>
          </a:prstGeom>
        </p:spPr>
        <p:txBody>
          <a:bodyPr/>
          <a:lstStyle/>
          <a:p>
            <a:endParaRPr/>
          </a:p>
        </p:txBody>
      </p:sp>
      <p:sp>
        <p:nvSpPr>
          <p:cNvPr id="208" name="Shape 208"/>
          <p:cNvSpPr>
            <a:spLocks noGrp="1"/>
          </p:cNvSpPr>
          <p:nvPr>
            <p:ph type="body" sz="quarter" idx="1"/>
          </p:nvPr>
        </p:nvSpPr>
        <p:spPr>
          <a:prstGeom prst="rect">
            <a:avLst/>
          </a:prstGeom>
        </p:spPr>
        <p:txBody>
          <a:bodyPr/>
          <a:lstStyle>
            <a:lvl1pPr defTabSz="457200">
              <a:defRPr sz="2200"/>
            </a:lvl1pPr>
          </a:lstStyle>
          <a:p>
            <a:r>
              <a:rPr dirty="0"/>
              <a:t>We’ve talked about what </a:t>
            </a:r>
            <a:r>
              <a:rPr dirty="0" err="1"/>
              <a:t>refactorings</a:t>
            </a:r>
            <a:r>
              <a:rPr dirty="0"/>
              <a:t> are.  But why would you want to refactor?</a:t>
            </a:r>
            <a:r>
              <a:rPr lang="en-US" dirty="0"/>
              <a:t>  Here are some possible reasons.</a:t>
            </a:r>
          </a:p>
          <a:p>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Shape 213"/>
          <p:cNvSpPr>
            <a:spLocks noGrp="1" noRot="1" noChangeAspect="1"/>
          </p:cNvSpPr>
          <p:nvPr>
            <p:ph type="sldImg"/>
          </p:nvPr>
        </p:nvSpPr>
        <p:spPr>
          <a:xfrm>
            <a:off x="381000" y="685800"/>
            <a:ext cx="6096000" cy="3429000"/>
          </a:xfrm>
          <a:prstGeom prst="rect">
            <a:avLst/>
          </a:prstGeom>
        </p:spPr>
        <p:txBody>
          <a:bodyPr/>
          <a:lstStyle/>
          <a:p>
            <a:endParaRPr/>
          </a:p>
        </p:txBody>
      </p:sp>
      <p:sp>
        <p:nvSpPr>
          <p:cNvPr id="214" name="Shape 214"/>
          <p:cNvSpPr>
            <a:spLocks noGrp="1"/>
          </p:cNvSpPr>
          <p:nvPr>
            <p:ph type="body" sz="quarter" idx="1"/>
          </p:nvPr>
        </p:nvSpPr>
        <p:spPr>
          <a:prstGeom prst="rect">
            <a:avLst/>
          </a:prstGeom>
        </p:spPr>
        <p:txBody>
          <a:bodyPr/>
          <a:lstStyle/>
          <a:p>
            <a:pPr defTabSz="457200">
              <a:defRPr sz="2200"/>
            </a:pPr>
            <a:r>
              <a:t>When you add new functionality</a:t>
            </a:r>
          </a:p>
          <a:p>
            <a:pPr defTabSz="457200">
              <a:defRPr sz="2200"/>
            </a:pPr>
            <a:r>
              <a:t>	Do it before you add the new function, to make it easier to add the function</a:t>
            </a:r>
          </a:p>
          <a:p>
            <a:pPr defTabSz="457200">
              <a:defRPr sz="2200"/>
            </a:pPr>
            <a:r>
              <a:t>	Or do it after you add the function, to clean up the code including that function</a:t>
            </a:r>
          </a:p>
          <a:p>
            <a:pPr defTabSz="457200">
              <a:defRPr sz="2200"/>
            </a:pPr>
            <a:r>
              <a:t>When you need to fix a bug</a:t>
            </a:r>
          </a:p>
          <a:p>
            <a:pPr defTabSz="457200">
              <a:defRPr sz="2200"/>
            </a:pPr>
            <a:r>
              <a:t>As you do a code review</a:t>
            </a:r>
          </a:p>
          <a:p>
            <a:pPr defTabSz="457200">
              <a:defRPr sz="2200"/>
            </a:pPr>
            <a:r>
              <a:t>Whenever…</a:t>
            </a:r>
          </a:p>
          <a:p>
            <a:pPr defTabSz="457200">
              <a:defRPr sz="2200"/>
            </a:pPr>
            <a:r>
              <a:t>The idea behind refactoring is to acknowledge that it will be difficult to get a design right the first time</a:t>
            </a:r>
          </a:p>
          <a:p>
            <a:pPr defTabSz="457200">
              <a:defRPr sz="2200"/>
            </a:pPr>
            <a:r>
              <a:t>And as a program’s requirements change, the design may need to change</a:t>
            </a:r>
          </a:p>
          <a:p>
            <a:pPr defTabSz="457200">
              <a:defRPr sz="2200"/>
            </a:pPr>
            <a:r>
              <a:t>It is notoriously difficult (impossible?) to design for all possible changes a priori</a:t>
            </a:r>
          </a:p>
          <a:p>
            <a:pPr defTabSz="457200">
              <a:defRPr sz="2200"/>
            </a:pPr>
            <a:r>
              <a:t>And as agile programming proponents say, “You aren’t gonna need it” – but what if later you do?</a:t>
            </a:r>
          </a:p>
          <a:p>
            <a:pPr defTabSz="457200">
              <a:defRPr sz="2200"/>
            </a:pPr>
            <a:r>
              <a:t>Refactoring provides techniques for evolving the design in small incremental steps</a:t>
            </a:r>
          </a:p>
          <a:p>
            <a:pPr defTabSz="457200">
              <a:defRPr sz="2200"/>
            </a:pPr>
            <a:r>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Shape 220"/>
          <p:cNvSpPr>
            <a:spLocks noGrp="1" noRot="1" noChangeAspect="1"/>
          </p:cNvSpPr>
          <p:nvPr>
            <p:ph type="sldImg"/>
          </p:nvPr>
        </p:nvSpPr>
        <p:spPr>
          <a:xfrm>
            <a:off x="381000" y="685800"/>
            <a:ext cx="6096000" cy="3429000"/>
          </a:xfrm>
          <a:prstGeom prst="rect">
            <a:avLst/>
          </a:prstGeom>
        </p:spPr>
        <p:txBody>
          <a:bodyPr/>
          <a:lstStyle/>
          <a:p>
            <a:endParaRPr/>
          </a:p>
        </p:txBody>
      </p:sp>
      <p:sp>
        <p:nvSpPr>
          <p:cNvPr id="221" name="Shape 221"/>
          <p:cNvSpPr>
            <a:spLocks noGrp="1"/>
          </p:cNvSpPr>
          <p:nvPr>
            <p:ph type="body" sz="quarter" idx="1"/>
          </p:nvPr>
        </p:nvSpPr>
        <p:spPr>
          <a:prstGeom prst="rect">
            <a:avLst/>
          </a:prstGeom>
        </p:spPr>
        <p:txBody>
          <a:bodyPr/>
          <a:lstStyle>
            <a:lvl1pPr defTabSz="457200">
              <a:defRPr sz="2200"/>
            </a:lvl1pPr>
          </a:lstStyle>
          <a:p>
            <a:r>
              <a:t>Red-Green is the most popular and widely used code refactoring technique in the Agile software development process. This technique follows the “test-first” approach to design and implementation, this lays the foundation for all forms of refactoring.</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Shape 226"/>
          <p:cNvSpPr>
            <a:spLocks noGrp="1" noRot="1" noChangeAspect="1"/>
          </p:cNvSpPr>
          <p:nvPr>
            <p:ph type="sldImg"/>
          </p:nvPr>
        </p:nvSpPr>
        <p:spPr>
          <a:xfrm>
            <a:off x="381000" y="685800"/>
            <a:ext cx="6096000" cy="3429000"/>
          </a:xfrm>
          <a:prstGeom prst="rect">
            <a:avLst/>
          </a:prstGeom>
        </p:spPr>
        <p:txBody>
          <a:bodyPr/>
          <a:lstStyle/>
          <a:p>
            <a:endParaRPr/>
          </a:p>
        </p:txBody>
      </p:sp>
      <p:sp>
        <p:nvSpPr>
          <p:cNvPr id="227" name="Shape 227"/>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t>Refactoring is a series of small behavior-preserving transformations</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Each transformation does little, but a sequence of transformations can produce a significant restructuring</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Since each refactoring is small, it's less likely to go wrong</a:t>
            </a:r>
            <a:endParaRPr sz="1100"/>
          </a:p>
          <a:p>
            <a:pPr marL="228600" indent="-228600" defTabSz="584200">
              <a:lnSpc>
                <a:spcPct val="100000"/>
              </a:lnSpc>
              <a:buSzPct val="100000"/>
              <a:buChar char="•"/>
              <a:defRPr sz="1600">
                <a:latin typeface="Lucida Grande"/>
                <a:ea typeface="Lucida Grande"/>
                <a:cs typeface="Lucida Grande"/>
                <a:sym typeface="Lucida Grande"/>
              </a:defRPr>
            </a:pPr>
            <a:r>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232"/>
          <p:cNvSpPr>
            <a:spLocks noGrp="1" noRot="1" noChangeAspect="1"/>
          </p:cNvSpPr>
          <p:nvPr>
            <p:ph type="sldImg"/>
          </p:nvPr>
        </p:nvSpPr>
        <p:spPr>
          <a:xfrm>
            <a:off x="381000" y="685800"/>
            <a:ext cx="6096000" cy="3429000"/>
          </a:xfrm>
          <a:prstGeom prst="rect">
            <a:avLst/>
          </a:prstGeom>
        </p:spPr>
        <p:txBody>
          <a:bodyPr/>
          <a:lstStyle/>
          <a:p>
            <a:endParaRPr/>
          </a:p>
        </p:txBody>
      </p:sp>
      <p:sp>
        <p:nvSpPr>
          <p:cNvPr id="233" name="Shape 233"/>
          <p:cNvSpPr>
            <a:spLocks noGrp="1"/>
          </p:cNvSpPr>
          <p:nvPr>
            <p:ph type="body" sz="quarter" idx="1"/>
          </p:nvPr>
        </p:nvSpPr>
        <p:spPr>
          <a:prstGeom prst="rect">
            <a:avLst/>
          </a:prstGeom>
        </p:spPr>
        <p:txBody>
          <a:bodyPr/>
          <a:lstStyle/>
          <a:p>
            <a:pPr defTabSz="457200">
              <a:defRPr sz="2200"/>
            </a:pPr>
            <a:r>
              <a:t>If programmers spend time “cleaning up the code”, then that’s less time spent implementing required functionality - and the schedule is slipping as it is!</a:t>
            </a:r>
          </a:p>
          <a:p>
            <a:pPr defTabSz="457200">
              <a:defRPr sz="2200"/>
            </a:pPr>
            <a:r>
              <a:t>Refactoring can break code that previously worked</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Shape 268"/>
          <p:cNvSpPr>
            <a:spLocks noGrp="1" noRot="1" noChangeAspect="1"/>
          </p:cNvSpPr>
          <p:nvPr>
            <p:ph type="sldImg"/>
          </p:nvPr>
        </p:nvSpPr>
        <p:spPr>
          <a:xfrm>
            <a:off x="381000" y="685800"/>
            <a:ext cx="6096000" cy="3429000"/>
          </a:xfrm>
          <a:prstGeom prst="rect">
            <a:avLst/>
          </a:prstGeom>
        </p:spPr>
        <p:txBody>
          <a:bodyPr/>
          <a:lstStyle/>
          <a:p>
            <a:endParaRPr/>
          </a:p>
        </p:txBody>
      </p:sp>
      <p:sp>
        <p:nvSpPr>
          <p:cNvPr id="269" name="Shape 269"/>
          <p:cNvSpPr>
            <a:spLocks noGrp="1"/>
          </p:cNvSpPr>
          <p:nvPr>
            <p:ph type="body" sz="quarter" idx="1"/>
          </p:nvPr>
        </p:nvSpPr>
        <p:spPr>
          <a:prstGeom prst="rect">
            <a:avLst/>
          </a:prstGeom>
        </p:spPr>
        <p:txBody>
          <a:bodyPr/>
          <a:lstStyle>
            <a:lvl1pPr defTabSz="457200">
              <a:defRPr sz="2200"/>
            </a:lvl1pPr>
          </a:lstStyle>
          <a:p>
            <a:r>
              <a:rPr dirty="0"/>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r>
              <a:rPr lang="en-US" dirty="0"/>
              <a:t>, often by refactoring.</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xfrm>
            <a:off x="381000" y="685800"/>
            <a:ext cx="6096000" cy="3429000"/>
          </a:xfrm>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457200">
              <a:defRPr sz="2200"/>
            </a:pPr>
            <a:r>
              <a:t>Here are steps:</a:t>
            </a:r>
          </a:p>
          <a:p>
            <a:pPr marL="457200" indent="-457200" defTabSz="457200">
              <a:buSzPct val="100000"/>
              <a:buAutoNum type="arabicPeriod"/>
              <a:defRPr sz="2200"/>
            </a:pPr>
            <a:r>
              <a:t>Plan the ideal. </a:t>
            </a:r>
          </a:p>
          <a:p>
            <a:pPr marL="457200" indent="-457200" defTabSz="457200">
              <a:buSzPct val="100000"/>
              <a:buAutoNum type="arabicPeriod"/>
              <a:defRPr sz="2200"/>
            </a:pPr>
            <a:r>
              <a:t>Track your Actual. </a:t>
            </a:r>
          </a:p>
          <a:p>
            <a:pPr marL="457200" indent="-457200" defTabSz="457200">
              <a:buSzPct val="100000"/>
              <a:buAutoNum type="arabicPeriod"/>
              <a:defRPr sz="2200"/>
            </a:pPr>
            <a:r>
              <a:t>Track what you spend on waste. </a:t>
            </a:r>
          </a:p>
          <a:p>
            <a:pPr marL="457200" indent="-457200" defTabSz="457200">
              <a:buSzPct val="100000"/>
              <a:buAutoNum type="arabicPeriod"/>
              <a:defRPr sz="2200"/>
            </a:pPr>
            <a:r>
              <a:t>Put it all together</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Shape 287"/>
          <p:cNvSpPr>
            <a:spLocks noGrp="1" noRot="1" noChangeAspect="1"/>
          </p:cNvSpPr>
          <p:nvPr>
            <p:ph type="sldImg"/>
          </p:nvPr>
        </p:nvSpPr>
        <p:spPr>
          <a:xfrm>
            <a:off x="381000" y="685800"/>
            <a:ext cx="6096000" cy="3429000"/>
          </a:xfrm>
          <a:prstGeom prst="rect">
            <a:avLst/>
          </a:prstGeom>
        </p:spPr>
        <p:txBody>
          <a:bodyPr/>
          <a:lstStyle/>
          <a:p>
            <a:endParaRPr/>
          </a:p>
        </p:txBody>
      </p:sp>
      <p:sp>
        <p:nvSpPr>
          <p:cNvPr id="288" name="Shape 288"/>
          <p:cNvSpPr>
            <a:spLocks noGrp="1"/>
          </p:cNvSpPr>
          <p:nvPr>
            <p:ph type="body" sz="quarter" idx="1"/>
          </p:nvPr>
        </p:nvSpPr>
        <p:spPr>
          <a:prstGeom prst="rect">
            <a:avLst/>
          </a:prstGeom>
        </p:spPr>
        <p:txBody>
          <a:bodyPr/>
          <a:lstStyle/>
          <a:p>
            <a:pPr defTabSz="457145">
              <a:defRPr sz="2100"/>
            </a:pPr>
            <a:r>
              <a:t>Your choices of technology, frameworks, integration, and deployment pipeline will all encapsulate architectural decisions and enable or hinder quality attribute requirements.</a:t>
            </a:r>
            <a:endParaRPr sz="1400"/>
          </a:p>
          <a:p>
            <a:pPr defTabSz="457145">
              <a:defRPr sz="2100"/>
            </a:pPr>
            <a:r>
              <a:t>Best fix: explicitly allocate time to build and refine the architecture- have an explicit, iterative approach. Allocate that time based on quality attribute requirements.  Consider the ways in which the architecture can be adapted to foreseeable changes.</a:t>
            </a:r>
            <a:endParaRPr sz="1400"/>
          </a:p>
          <a:p>
            <a:pPr defTabSz="457145">
              <a:defRPr sz="2100"/>
            </a:pPr>
            <a:r>
              <a:t>It’s really a requirements problem: what are short-term and long-term goals of the business, and hence, key quality requirements. Are you starting a company that you are hoping will be quickly bought out, and you can cash out? Or does it need to scale up in some way?</a:t>
            </a:r>
          </a:p>
          <a:p>
            <a:pPr defTabSz="457145">
              <a:defRPr sz="2100"/>
            </a:pPr>
            <a:endParaRPr sz="1400"/>
          </a:p>
          <a:p>
            <a:pPr defTabSz="457145">
              <a:defRPr sz="2100"/>
            </a:pPr>
            <a:r>
              <a:t>(Remember: software engineering is the integral of programming over people and *time*).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p>
            <a:pPr defTabSz="457200">
              <a:defRPr sz="2200"/>
            </a:pPr>
            <a:r>
              <a:t>Y2K bug is good example for architectural tech-debt. Storage and RAM SOOOO expensive, can’t we just put off fixing this problem for if it becomes needed?</a:t>
            </a:r>
          </a:p>
          <a:p>
            <a:pPr defTabSz="457200">
              <a:defRPr sz="2200"/>
            </a:pPr>
            <a:r>
              <a:t>The key idea is to NOT forget about this problem, but to consider planning around it</a:t>
            </a:r>
          </a:p>
          <a:p>
            <a:pPr defTabSz="457200">
              <a:defRPr sz="2200"/>
            </a:pPr>
            <a:r>
              <a:t>Discuss: if you had foreseen this problem, how could you have planned around it?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Shape 306"/>
          <p:cNvSpPr>
            <a:spLocks noGrp="1" noRot="1" noChangeAspect="1"/>
          </p:cNvSpPr>
          <p:nvPr>
            <p:ph type="sldImg"/>
          </p:nvPr>
        </p:nvSpPr>
        <p:spPr>
          <a:xfrm>
            <a:off x="381000" y="685800"/>
            <a:ext cx="6096000" cy="3429000"/>
          </a:xfrm>
          <a:prstGeom prst="rect">
            <a:avLst/>
          </a:prstGeom>
        </p:spPr>
        <p:txBody>
          <a:bodyPr/>
          <a:lstStyle/>
          <a:p>
            <a:endParaRPr/>
          </a:p>
        </p:txBody>
      </p:sp>
      <p:sp>
        <p:nvSpPr>
          <p:cNvPr id="307" name="Shape 307"/>
          <p:cNvSpPr>
            <a:spLocks noGrp="1"/>
          </p:cNvSpPr>
          <p:nvPr>
            <p:ph type="body" sz="quarter" idx="1"/>
          </p:nvPr>
        </p:nvSpPr>
        <p:spPr>
          <a:prstGeom prst="rect">
            <a:avLst/>
          </a:prstGeom>
        </p:spPr>
        <p:txBody>
          <a:bodyPr/>
          <a:lstStyle/>
          <a:p>
            <a:pPr defTabSz="457200">
              <a:defRPr sz="2100"/>
            </a:pPr>
            <a:r>
              <a:t>JS has had a storied past.</a:t>
            </a:r>
          </a:p>
          <a:p>
            <a:pPr defTabSz="457200">
              <a:defRPr sz="2100"/>
            </a:pPr>
            <a:r>
              <a:t>ECMA: European Computer Manufacturers Association; technically “ECMAScript” not “javascript” but that’s another lecture</a:t>
            </a:r>
            <a:endParaRPr sz="1400"/>
          </a:p>
          <a:p>
            <a:pPr defTabSz="457200">
              <a:defRPr sz="2100"/>
            </a:pPr>
            <a:r>
              <a:t>ES5: Minimal update with very little new features</a:t>
            </a:r>
          </a:p>
          <a:p>
            <a:pPr defTabSz="457200">
              <a:defRPr sz="2100"/>
            </a:pPr>
            <a:r>
              <a:t>ES6: Added “classes”. Before that, there was no notion of a class in JS. Whoops. ES6 also added promises</a:t>
            </a:r>
            <a:endParaRPr sz="1400"/>
          </a:p>
          <a:p>
            <a:pPr defTabSz="457200">
              <a:defRPr sz="2100"/>
            </a:pPr>
            <a:r>
              <a:t>(click build) Also technical debt on this slide: since 2015 we have seen 3 new releases of JavaScript, bringing “async await” and many other language features</a:t>
            </a:r>
            <a:br/>
            <a:r>
              <a:t>This also does not represent transitions to TypeScript.</a:t>
            </a:r>
            <a:endParaRPr sz="1400"/>
          </a:p>
          <a:p>
            <a:pPr defTabSz="457200">
              <a:defRPr sz="2100"/>
            </a:pPr>
            <a:r>
              <a:t>Choosing JS incurs tech debt, because it is basically a given that in a few years the language will have changes, that you will need to learn about, and perhaps adopt to support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pPr defTabSz="457200">
              <a:defRPr sz="2200"/>
            </a:pPr>
            <a:r>
              <a:t>Here is a simple example: removing a hardcoded string as introducing it as parameter. This is an optional parameter in first version of refactoring. In the next version, we could make that a required parameter</a:t>
            </a:r>
          </a:p>
          <a:p>
            <a:pPr defTabSz="457200">
              <a:defRPr sz="2200"/>
            </a:pPr>
            <a:r>
              <a:t>More examples at</a:t>
            </a:r>
          </a:p>
          <a:p>
            <a:pPr defTabSz="457200">
              <a:defRPr sz="2200"/>
            </a:pPr>
            <a:r>
              <a:t>https://www.jetbrains.com/help/webstorm/specific-typescript-refactorings.html#typescript_extract_parameter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Shape 314"/>
          <p:cNvSpPr>
            <a:spLocks noGrp="1" noRot="1" noChangeAspect="1"/>
          </p:cNvSpPr>
          <p:nvPr>
            <p:ph type="sldImg"/>
          </p:nvPr>
        </p:nvSpPr>
        <p:spPr>
          <a:xfrm>
            <a:off x="381000" y="685800"/>
            <a:ext cx="6096000" cy="3429000"/>
          </a:xfrm>
          <a:prstGeom prst="rect">
            <a:avLst/>
          </a:prstGeom>
        </p:spPr>
        <p:txBody>
          <a:bodyPr/>
          <a:lstStyle/>
          <a:p>
            <a:endParaRPr/>
          </a:p>
        </p:txBody>
      </p:sp>
      <p:sp>
        <p:nvSpPr>
          <p:cNvPr id="315" name="Shape 315"/>
          <p:cNvSpPr>
            <a:spLocks noGrp="1"/>
          </p:cNvSpPr>
          <p:nvPr>
            <p:ph type="body" sz="quarter" idx="1"/>
          </p:nvPr>
        </p:nvSpPr>
        <p:spPr>
          <a:prstGeom prst="rect">
            <a:avLst/>
          </a:prstGeom>
        </p:spPr>
        <p:txBody>
          <a:bodyPr/>
          <a:lstStyle/>
          <a:p>
            <a:pPr defTabSz="457145">
              <a:defRPr sz="2100"/>
            </a:pPr>
            <a:r>
              <a:t>Facebook was originally written in PHP. They didn’t want to change. So they wrote a new language that closed various gaps in PHP’s design</a:t>
            </a:r>
            <a:endParaRPr sz="1400"/>
          </a:p>
          <a:p>
            <a:pPr defTabSz="457145">
              <a:defRPr sz="2200"/>
            </a:pPr>
            <a:r>
              <a:t>In 2004 @ Facebook, using a now-popular framework like </a:t>
            </a:r>
            <a:r>
              <a:rPr u="sng">
                <a:solidFill>
                  <a:srgbClr val="0000FF"/>
                </a:solidFill>
                <a:uFill>
                  <a:solidFill>
                    <a:srgbClr val="0000FF"/>
                  </a:solidFill>
                </a:uFill>
                <a:hlinkClick r:id="rId3"/>
              </a:rPr>
              <a:t>Ruby on Rails</a:t>
            </a:r>
            <a:r>
              <a:t> or </a:t>
            </a:r>
            <a:r>
              <a:rPr u="sng">
                <a:solidFill>
                  <a:srgbClr val="0000FF"/>
                </a:solidFill>
                <a:uFill>
                  <a:solidFill>
                    <a:srgbClr val="0000FF"/>
                  </a:solidFill>
                </a:uFill>
                <a:hlinkClick r:id="rId4"/>
              </a:rPr>
              <a:t>Django</a:t>
            </a:r>
            <a:r>
              <a:t> wasn’t an option. Rails’ first public release was a few months later, and Django wasn’t unveiled until the following year. A decade later, PHP’s been </a:t>
            </a:r>
            <a:r>
              <a:rPr u="sng">
                <a:solidFill>
                  <a:srgbClr val="0000FF"/>
                </a:solidFill>
                <a:uFill>
                  <a:solidFill>
                    <a:srgbClr val="0000FF"/>
                  </a:solidFill>
                </a:uFill>
                <a:hlinkClick r:id="rId5"/>
              </a:rPr>
              <a:t>widely derided</a:t>
            </a:r>
            <a:r>
              <a:t> for having a sprawling library of inconsistently named and defined built-in functions, syntax and semantics </a:t>
            </a:r>
            <a:r>
              <a:rPr u="sng">
                <a:solidFill>
                  <a:srgbClr val="0000FF"/>
                </a:solidFill>
                <a:uFill>
                  <a:solidFill>
                    <a:srgbClr val="0000FF"/>
                  </a:solidFill>
                </a:uFill>
                <a:hlinkClick r:id="rId6"/>
              </a:rPr>
              <a:t>just different enough</a:t>
            </a:r>
            <a:r>
              <a:t> from related languages to confuse multilingual programmers, and a history of </a:t>
            </a:r>
            <a:r>
              <a:rPr u="sng">
                <a:solidFill>
                  <a:srgbClr val="0000FF"/>
                </a:solidFill>
                <a:uFill>
                  <a:solidFill>
                    <a:srgbClr val="0000FF"/>
                  </a:solidFill>
                </a:uFill>
                <a:hlinkClick r:id="rId7"/>
              </a:rPr>
              <a:t>design decisions</a:t>
            </a:r>
            <a:r>
              <a:t> that made it easy to write insecure code.</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a:spLocks noGrp="1" noRot="1" noChangeAspect="1"/>
          </p:cNvSpPr>
          <p:nvPr>
            <p:ph type="sldImg"/>
          </p:nvPr>
        </p:nvSpPr>
        <p:spPr>
          <a:xfrm>
            <a:off x="381000" y="685800"/>
            <a:ext cx="6096000" cy="3429000"/>
          </a:xfrm>
          <a:prstGeom prst="rect">
            <a:avLst/>
          </a:prstGeom>
        </p:spPr>
        <p:txBody>
          <a:bodyPr/>
          <a:lstStyle/>
          <a:p>
            <a:endParaRPr/>
          </a:p>
        </p:txBody>
      </p:sp>
      <p:sp>
        <p:nvSpPr>
          <p:cNvPr id="323" name="Shape 323"/>
          <p:cNvSpPr>
            <a:spLocks noGrp="1"/>
          </p:cNvSpPr>
          <p:nvPr>
            <p:ph type="body" sz="quarter" idx="1"/>
          </p:nvPr>
        </p:nvSpPr>
        <p:spPr>
          <a:prstGeom prst="rect">
            <a:avLst/>
          </a:prstGeom>
        </p:spPr>
        <p:txBody>
          <a:bodyPr/>
          <a:lstStyle/>
          <a:p>
            <a:pPr defTabSz="457200">
              <a:defRPr sz="2200"/>
            </a:pPr>
            <a:r>
              <a:t>Traditional PHP is dynamically typed unlike languages like Java or C where types have to defined at compile time (statically typed).</a:t>
            </a:r>
          </a:p>
          <a:p>
            <a:pPr defTabSz="457200">
              <a:defRPr sz="2200"/>
            </a:pPr>
            <a:r>
              <a:t>Hack lets programmers specify the types of some variables in their code and uses logic to infer the rest based on how variables are used together, issuing an error if the code’s logically inconsistent. </a:t>
            </a:r>
          </a:p>
          <a:p>
            <a:pPr defTabSz="457200">
              <a:defRPr sz="2200"/>
            </a:pPr>
            <a:r>
              <a:t>When a file has changed, the two versions are compared to deduce what must be rechecked at a very fine-grained level: at the method level, not at the file level.”</a:t>
            </a:r>
          </a:p>
          <a:p>
            <a:pPr defTabSz="457200">
              <a:defRPr sz="2200"/>
            </a:pPr>
            <a:r>
              <a:t>Individual methods that have changed are re-examined by the type checker, which makes sure they’re still consistent with what it already knows about the rest of the code.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a:spLocks noGrp="1" noRot="1" noChangeAspect="1"/>
          </p:cNvSpPr>
          <p:nvPr>
            <p:ph type="sldImg"/>
          </p:nvPr>
        </p:nvSpPr>
        <p:spPr>
          <a:xfrm>
            <a:off x="381000" y="685800"/>
            <a:ext cx="6096000" cy="3429000"/>
          </a:xfrm>
          <a:prstGeom prst="rect">
            <a:avLst/>
          </a:prstGeom>
        </p:spPr>
        <p:txBody>
          <a:bodyPr/>
          <a:lstStyle/>
          <a:p>
            <a:endParaRPr/>
          </a:p>
        </p:txBody>
      </p:sp>
      <p:sp>
        <p:nvSpPr>
          <p:cNvPr id="331" name="Shape 331"/>
          <p:cNvSpPr>
            <a:spLocks noGrp="1"/>
          </p:cNvSpPr>
          <p:nvPr>
            <p:ph type="body" sz="quarter" idx="1"/>
          </p:nvPr>
        </p:nvSpPr>
        <p:spPr>
          <a:prstGeom prst="rect">
            <a:avLst/>
          </a:prstGeom>
        </p:spPr>
        <p:txBody>
          <a:bodyPr/>
          <a:lstStyle>
            <a:lvl1pPr defTabSz="457145">
              <a:defRPr sz="2100"/>
            </a:lvl1pPr>
          </a:lstStyle>
          <a:p>
            <a: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Shape 341"/>
          <p:cNvSpPr>
            <a:spLocks noGrp="1" noRot="1" noChangeAspect="1"/>
          </p:cNvSpPr>
          <p:nvPr>
            <p:ph type="sldImg"/>
          </p:nvPr>
        </p:nvSpPr>
        <p:spPr>
          <a:xfrm>
            <a:off x="381000" y="685800"/>
            <a:ext cx="6096000" cy="3429000"/>
          </a:xfrm>
          <a:prstGeom prst="rect">
            <a:avLst/>
          </a:prstGeom>
        </p:spPr>
        <p:txBody>
          <a:bodyPr/>
          <a:lstStyle/>
          <a:p>
            <a:endParaRPr/>
          </a:p>
        </p:txBody>
      </p:sp>
      <p:sp>
        <p:nvSpPr>
          <p:cNvPr id="342" name="Shape 342"/>
          <p:cNvSpPr>
            <a:spLocks noGrp="1"/>
          </p:cNvSpPr>
          <p:nvPr>
            <p:ph type="body" sz="quarter" idx="1"/>
          </p:nvPr>
        </p:nvSpPr>
        <p:spPr>
          <a:prstGeom prst="rect">
            <a:avLst/>
          </a:prstGeom>
        </p:spPr>
        <p:txBody>
          <a:bodyPr/>
          <a:lstStyle/>
          <a:p>
            <a:pPr defTabSz="457200">
              <a:defRPr sz="2200" b="1"/>
            </a:pPr>
            <a:r>
              <a:rPr dirty="0"/>
              <a:t>Reasons for migration: </a:t>
            </a:r>
            <a:br>
              <a:rPr dirty="0"/>
            </a:br>
            <a:r>
              <a:rPr dirty="0"/>
              <a:t>-Typing support</a:t>
            </a:r>
            <a:r>
              <a:rPr b="0" dirty="0"/>
              <a:t> for dev velocity, </a:t>
            </a:r>
            <a:br>
              <a:rPr b="0" dirty="0"/>
            </a:br>
            <a:r>
              <a:rPr b="0" dirty="0"/>
              <a:t>-Better </a:t>
            </a:r>
            <a:r>
              <a:rPr dirty="0"/>
              <a:t>performance</a:t>
            </a:r>
            <a:r>
              <a:rPr b="0" dirty="0"/>
              <a:t> than Python 2, </a:t>
            </a:r>
            <a:br>
              <a:rPr b="0" dirty="0"/>
            </a:br>
            <a:r>
              <a:rPr b="0" dirty="0"/>
              <a:t>-</a:t>
            </a:r>
            <a:r>
              <a:rPr dirty="0"/>
              <a:t>Community</a:t>
            </a:r>
            <a:r>
              <a:rPr b="0" dirty="0"/>
              <a:t> continues to make Python 3 better and faster</a:t>
            </a:r>
            <a:br>
              <a:rPr b="0" dirty="0"/>
            </a:br>
            <a:r>
              <a:rPr b="0" dirty="0"/>
              <a:t>Took 10 months. All changes were directly merged to Main branch. Initially infrastructure was extended to support both Python2 and Python3.</a:t>
            </a:r>
            <a:br>
              <a:rPr b="0" dirty="0"/>
            </a:br>
            <a:r>
              <a:rPr b="0" dirty="0"/>
              <a:t>In the talk, Lisa shared the challenges they faced in the migration process and how did they solved those problems.</a:t>
            </a:r>
          </a:p>
          <a:p>
            <a:pPr defTabSz="457200">
              <a:buSzPct val="100000"/>
              <a:buFont typeface="Arial"/>
              <a:buChar char="•"/>
              <a:defRPr sz="2200"/>
            </a:pPr>
            <a:r>
              <a:rPr dirty="0"/>
              <a:t>Differences in </a:t>
            </a:r>
            <a:r>
              <a:rPr b="1" dirty="0" err="1"/>
              <a:t>unicode</a:t>
            </a:r>
            <a:r>
              <a:rPr dirty="0"/>
              <a:t>, </a:t>
            </a:r>
            <a:r>
              <a:rPr b="1" dirty="0"/>
              <a:t>str</a:t>
            </a:r>
            <a:r>
              <a:rPr dirty="0"/>
              <a:t>, </a:t>
            </a:r>
            <a:r>
              <a:rPr b="1" dirty="0"/>
              <a:t>bytes</a:t>
            </a:r>
            <a:r>
              <a:rPr dirty="0"/>
              <a:t>. Solved by using helper functions.</a:t>
            </a:r>
          </a:p>
          <a:p>
            <a:pPr defTabSz="457200">
              <a:buSzPct val="100000"/>
              <a:buFont typeface="Arial"/>
              <a:buChar char="•"/>
              <a:defRPr sz="2200" b="1"/>
            </a:pPr>
            <a:r>
              <a:rPr dirty="0"/>
              <a:t>Pickle </a:t>
            </a:r>
            <a:r>
              <a:rPr dirty="0" err="1"/>
              <a:t>memcache</a:t>
            </a:r>
            <a:r>
              <a:rPr dirty="0"/>
              <a:t> data format incompatibility</a:t>
            </a:r>
            <a:r>
              <a:rPr b="0" dirty="0"/>
              <a:t> in Python 2 and Python 3. Solved by isolating </a:t>
            </a:r>
            <a:r>
              <a:rPr b="0" dirty="0" err="1"/>
              <a:t>memcaches</a:t>
            </a:r>
            <a:r>
              <a:rPr b="0" dirty="0"/>
              <a:t> for Python 2 and Python 3.</a:t>
            </a:r>
          </a:p>
          <a:p>
            <a:pPr defTabSz="457200">
              <a:buSzPct val="100000"/>
              <a:buFont typeface="Arial"/>
              <a:buChar char="•"/>
              <a:defRPr sz="2200" b="1"/>
            </a:pPr>
            <a:r>
              <a:rPr dirty="0"/>
              <a:t>Iterator</a:t>
            </a:r>
            <a:r>
              <a:rPr b="0" dirty="0"/>
              <a:t> differences, such as map. Solved by converting all maps to list in Python 3.</a:t>
            </a:r>
          </a:p>
          <a:p>
            <a:pPr defTabSz="457200">
              <a:buSzPct val="100000"/>
              <a:buFont typeface="Arial"/>
              <a:buChar char="•"/>
              <a:defRPr sz="2200" b="1"/>
            </a:pPr>
            <a:r>
              <a:rPr dirty="0"/>
              <a:t>Dictionary order</a:t>
            </a:r>
            <a:r>
              <a:rPr b="0" dirty="0"/>
              <a:t> is different in different Python versions, which caused differences in the dumped JSON data. Solved by forcing </a:t>
            </a:r>
            <a:r>
              <a:rPr b="0" dirty="0" err="1"/>
              <a:t>sorted_keys</a:t>
            </a:r>
            <a:r>
              <a:rPr b="0" dirty="0"/>
              <a:t> in </a:t>
            </a:r>
            <a:r>
              <a:rPr b="0" dirty="0" err="1"/>
              <a:t>json.dump</a:t>
            </a:r>
            <a:r>
              <a:rPr b="0" dirty="0"/>
              <a:t> function.</a:t>
            </a:r>
          </a:p>
          <a:p>
            <a:pPr defTabSz="457200">
              <a:buSzPct val="100000"/>
              <a:buFont typeface="Arial"/>
              <a:buChar char="•"/>
              <a:defRPr sz="2200"/>
            </a:pPr>
            <a:r>
              <a:rPr dirty="0"/>
              <a:t>With Python 3, while CPU instructions per request decreased by 12%, max requests per second (capacity) had 0% increase! Found the root cause in the code of checking memory configuration, and the issue was memory optimization condition was never met in Python 3 as True because of </a:t>
            </a:r>
            <a:r>
              <a:rPr dirty="0" err="1"/>
              <a:t>unicode</a:t>
            </a:r>
            <a:r>
              <a:rPr dirty="0"/>
              <a:t> issue. Solved by adding a magical character </a:t>
            </a:r>
            <a:r>
              <a:rPr b="1" dirty="0"/>
              <a:t>“b”</a:t>
            </a:r>
            <a:r>
              <a:rPr dirty="0"/>
              <a:t>, just like this:</a:t>
            </a:r>
          </a:p>
          <a:p>
            <a:pPr defTabSz="457200">
              <a:defRPr sz="2200"/>
            </a:pPr>
            <a:r>
              <a:rPr dirty="0"/>
              <a:t>In Feb 2017, Instagram’s stack completely dropped Python 2 and moved to Python 3 (v3.6).</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a:spLocks noGrp="1" noRot="1" noChangeAspect="1"/>
          </p:cNvSpPr>
          <p:nvPr>
            <p:ph type="sldImg"/>
          </p:nvPr>
        </p:nvSpPr>
        <p:spPr>
          <a:xfrm>
            <a:off x="381000" y="685800"/>
            <a:ext cx="6096000" cy="3429000"/>
          </a:xfrm>
          <a:prstGeom prst="rect">
            <a:avLst/>
          </a:prstGeom>
        </p:spPr>
        <p:txBody>
          <a:bodyPr/>
          <a:lstStyle/>
          <a:p>
            <a:endParaRPr/>
          </a:p>
        </p:txBody>
      </p:sp>
      <p:sp>
        <p:nvSpPr>
          <p:cNvPr id="349" name="Shape 349"/>
          <p:cNvSpPr>
            <a:spLocks noGrp="1"/>
          </p:cNvSpPr>
          <p:nvPr>
            <p:ph type="body" sz="quarter" idx="1"/>
          </p:nvPr>
        </p:nvSpPr>
        <p:spPr>
          <a:prstGeom prst="rect">
            <a:avLst/>
          </a:prstGeom>
        </p:spPr>
        <p:txBody>
          <a:bodyPr/>
          <a:lstStyle>
            <a:lvl1pPr defTabSz="457200">
              <a:defRPr sz="2200"/>
            </a:lvl1pPr>
          </a:lstStyle>
          <a:p>
            <a:r>
              <a:rPr dirty="0"/>
              <a:t>Instagram’s python 3 migration took 10 months and was completed in Feb 2017. It has resulted in a lot of saving in CPU usage (12%) and memory utilization (30%).</a:t>
            </a:r>
            <a:br>
              <a:rPr lang="en-US" dirty="0"/>
            </a:br>
            <a:r>
              <a:rPr lang="en-US" dirty="0" err="1"/>
              <a:t>uWSGI</a:t>
            </a:r>
            <a:r>
              <a:rPr lang="en-US" dirty="0"/>
              <a:t> (Web Server Gateway Interface) is an open source software application that "aims at developing a full stack for building hosting services". It is </a:t>
            </a:r>
            <a:r>
              <a:rPr lang="en-US" b="1" dirty="0"/>
              <a:t>a fast, self-healing and developer/sysadmin-friendly application container server coded in pure C. </a:t>
            </a:r>
          </a:p>
          <a:p>
            <a:r>
              <a:rPr lang="en-US" i="1" dirty="0"/>
              <a:t>Django</a:t>
            </a:r>
            <a:r>
              <a:rPr lang="en-US" dirty="0"/>
              <a:t> is a high-level Python web framework that encourages rapid development and clean, pragmatic design</a:t>
            </a:r>
            <a:br>
              <a:rPr lang="en-US" dirty="0"/>
            </a:br>
            <a:r>
              <a:rPr lang="en-US" dirty="0"/>
              <a:t>Celery is a distributed task queue for UNIX systems. It </a:t>
            </a:r>
            <a:r>
              <a:rPr lang="en-US" b="1" dirty="0"/>
              <a:t>allows you to offload work from your Python app</a:t>
            </a:r>
            <a:r>
              <a:rPr lang="en-US" dirty="0"/>
              <a:t>. Once you integrate Celery into your app, you can send time-intensive tasks to Celery's task queue.</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a:spLocks noGrp="1" noRot="1" noChangeAspect="1"/>
          </p:cNvSpPr>
          <p:nvPr>
            <p:ph type="sldImg"/>
          </p:nvPr>
        </p:nvSpPr>
        <p:spPr>
          <a:xfrm>
            <a:off x="381000" y="685800"/>
            <a:ext cx="6096000" cy="3429000"/>
          </a:xfrm>
          <a:prstGeom prst="rect">
            <a:avLst/>
          </a:prstGeom>
        </p:spPr>
        <p:txBody>
          <a:bodyPr/>
          <a:lstStyle/>
          <a:p>
            <a:endParaRPr/>
          </a:p>
        </p:txBody>
      </p:sp>
      <p:sp>
        <p:nvSpPr>
          <p:cNvPr id="349" name="Shape 349"/>
          <p:cNvSpPr>
            <a:spLocks noGrp="1"/>
          </p:cNvSpPr>
          <p:nvPr>
            <p:ph type="body" sz="quarter" idx="1"/>
          </p:nvPr>
        </p:nvSpPr>
        <p:spPr>
          <a:prstGeom prst="rect">
            <a:avLst/>
          </a:prstGeom>
        </p:spPr>
        <p:txBody>
          <a:bodyPr/>
          <a:lstStyle>
            <a:lvl1pPr defTabSz="457200">
              <a:defRPr sz="2200"/>
            </a:lvl1pPr>
          </a:lstStyle>
          <a:p>
            <a:pPr marL="0" marR="0" fontAlgn="base"/>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Siri also had a cumbersome design that made it time-consuming to add new features, said Mr. </a:t>
            </a:r>
            <a:r>
              <a:rPr lang="en-US" sz="1800" dirty="0" err="1">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Burkey</a:t>
            </a: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who was given the job of improving Siri in 2014. Siri’s database contains a gigantic list of words, including the names of musical artists and locations like restaurants, in nearly two dozen languages.</a:t>
            </a:r>
            <a:endParaRPr lang="en-US" sz="1800" dirty="0">
              <a:effectLst/>
              <a:latin typeface="Calibri" panose="020F0502020204030204" pitchFamily="34" charset="0"/>
              <a:ea typeface="Calibri" panose="020F0502020204030204" pitchFamily="34" charset="0"/>
            </a:endParaRPr>
          </a:p>
          <a:p>
            <a:pPr marL="0" marR="0" fontAlgn="base">
              <a:spcBef>
                <a:spcPts val="0"/>
              </a:spcBef>
              <a:spcAft>
                <a:spcPts val="0"/>
              </a:spcAft>
            </a:pP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That made it “one big snowball,” he said. If someone wanted to add a word to Siri’s database, he added, “it goes in one big pile.”</a:t>
            </a:r>
            <a:endParaRPr lang="en-US" sz="1800" dirty="0">
              <a:effectLst/>
              <a:latin typeface="Calibri" panose="020F0502020204030204" pitchFamily="34" charset="0"/>
              <a:ea typeface="Calibri" panose="020F0502020204030204" pitchFamily="34" charset="0"/>
            </a:endParaRPr>
          </a:p>
          <a:p>
            <a:pPr marL="0" marR="0" fontAlgn="base">
              <a:spcBef>
                <a:spcPts val="0"/>
              </a:spcBef>
              <a:spcAft>
                <a:spcPts val="0"/>
              </a:spcAft>
            </a:pP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endParaRPr>
          </a:p>
          <a:p>
            <a:pPr marL="0" marR="0" fontAlgn="base">
              <a:spcBef>
                <a:spcPts val="0"/>
              </a:spcBef>
              <a:spcAft>
                <a:spcPts val="0"/>
              </a:spcAft>
            </a:pP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So seemingly simple updates, like adding some new phrases to the data set, would require rebuilding the entire database, which could take up to six weeks, Mr. </a:t>
            </a:r>
            <a:r>
              <a:rPr lang="en-US" sz="1800" dirty="0" err="1">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Burkey</a:t>
            </a: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said. Adding more complex features like new search tools could take nearly a year. That meant there was no path for Siri to become a creative assistant like </a:t>
            </a:r>
            <a:r>
              <a:rPr lang="en-US" sz="1800" dirty="0" err="1">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ChatGPT</a:t>
            </a:r>
            <a:r>
              <a:rPr lang="en-US" sz="1800" dirty="0">
                <a:solidFill>
                  <a:srgbClr val="333333"/>
                </a:solidFill>
                <a:effectLst/>
                <a:latin typeface="Georgia" panose="02040502050405020303" pitchFamily="18" charset="0"/>
                <a:ea typeface="Calibri" panose="020F0502020204030204" pitchFamily="34" charset="0"/>
                <a:cs typeface="Times New Roman" panose="02020603050405020304" pitchFamily="18" charset="0"/>
              </a:rPr>
              <a:t>, he said.</a:t>
            </a:r>
            <a:endParaRPr lang="en-US" sz="18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4225770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 name="Shape 371"/>
          <p:cNvSpPr>
            <a:spLocks noGrp="1" noRot="1" noChangeAspect="1"/>
          </p:cNvSpPr>
          <p:nvPr>
            <p:ph type="sldImg"/>
          </p:nvPr>
        </p:nvSpPr>
        <p:spPr>
          <a:xfrm>
            <a:off x="381000" y="685800"/>
            <a:ext cx="6096000" cy="3429000"/>
          </a:xfrm>
          <a:prstGeom prst="rect">
            <a:avLst/>
          </a:prstGeom>
        </p:spPr>
        <p:txBody>
          <a:bodyPr/>
          <a:lstStyle/>
          <a:p>
            <a:endParaRPr/>
          </a:p>
        </p:txBody>
      </p:sp>
      <p:sp>
        <p:nvSpPr>
          <p:cNvPr id="372" name="Shape 372"/>
          <p:cNvSpPr>
            <a:spLocks noGrp="1"/>
          </p:cNvSpPr>
          <p:nvPr>
            <p:ph type="body" sz="quarter" idx="1"/>
          </p:nvPr>
        </p:nvSpPr>
        <p:spPr>
          <a:prstGeom prst="rect">
            <a:avLst/>
          </a:prstGeom>
        </p:spPr>
        <p:txBody>
          <a:bodyPr/>
          <a:lstStyle>
            <a:lvl1pPr defTabSz="457200">
              <a:defRPr sz="2200"/>
            </a:lvl1pPr>
          </a:lstStyle>
          <a:p>
            <a:r>
              <a:t>Activity: Individually, Identify 5 candidates for Refactoring in your project code so far. Then come together as a group to share and discuss. Keep that list with you to work on during the project.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xfrm>
            <a:off x="381000" y="685800"/>
            <a:ext cx="6096000" cy="3429000"/>
          </a:xfrm>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lvl1pPr defTabSz="457200">
              <a:defRPr sz="2200"/>
            </a:lvl1pPr>
          </a:lstStyle>
          <a:p>
            <a:r>
              <a:t>Martin Fowler is the author of many works on software engineering methodology, including the original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381000" y="685800"/>
            <a:ext cx="6096000" cy="3429000"/>
          </a:xfrm>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pPr defTabSz="457200">
              <a:defRPr sz="2200"/>
            </a:pPr>
            <a:r>
              <a:t>also in the book:</a:t>
            </a:r>
          </a:p>
          <a:p>
            <a:pPr marL="228600" indent="-228600" defTabSz="457200">
              <a:buSzPct val="100000"/>
              <a:buChar char="•"/>
              <a:defRPr sz="2200"/>
            </a:pPr>
            <a:r>
              <a:t>UML diagrams to illustrate the situation before and after</a:t>
            </a:r>
          </a:p>
          <a:p>
            <a:pPr marL="228600" indent="-228600" defTabSz="457200">
              <a:buSzPct val="100000"/>
              <a:buChar char="•"/>
              <a:defRPr sz="2200"/>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noRot="1" noChangeAspect="1"/>
          </p:cNvSpPr>
          <p:nvPr>
            <p:ph type="sldImg"/>
          </p:nvPr>
        </p:nvSpPr>
        <p:spPr>
          <a:xfrm>
            <a:off x="381000" y="685800"/>
            <a:ext cx="6096000" cy="3429000"/>
          </a:xfrm>
          <a:prstGeom prst="rect">
            <a:avLst/>
          </a:prstGeom>
        </p:spPr>
        <p:txBody>
          <a:bodyPr/>
          <a:lstStyle/>
          <a:p>
            <a:endParaRPr/>
          </a:p>
        </p:txBody>
      </p:sp>
      <p:sp>
        <p:nvSpPr>
          <p:cNvPr id="170" name="Shape 170"/>
          <p:cNvSpPr>
            <a:spLocks noGrp="1"/>
          </p:cNvSpPr>
          <p:nvPr>
            <p:ph type="body" sz="quarter" idx="1"/>
          </p:nvPr>
        </p:nvSpPr>
        <p:spPr>
          <a:prstGeom prst="rect">
            <a:avLst/>
          </a:prstGeom>
        </p:spPr>
        <p:txBody>
          <a:bodyPr/>
          <a:lstStyle>
            <a:lvl1pPr defTabSz="457200">
              <a:defRPr sz="2200"/>
            </a:lvl1pPr>
          </a:lstStyle>
          <a:p>
            <a:r>
              <a:t>‘Code’ smells is a fancy name for small mistakes or code patterns that are good candidates for refactoring.  Here is a list of Fowler’s named code smells.  The powerpoint contains live links to the definitions in the book.</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noRot="1" noChangeAspect="1"/>
          </p:cNvSpPr>
          <p:nvPr>
            <p:ph type="sldImg"/>
          </p:nvPr>
        </p:nvSpPr>
        <p:spPr>
          <a:xfrm>
            <a:off x="381000" y="685800"/>
            <a:ext cx="6096000" cy="3429000"/>
          </a:xfrm>
          <a:prstGeom prst="rect">
            <a:avLst/>
          </a:prstGeom>
        </p:spPr>
        <p:txBody>
          <a:bodyPr/>
          <a:lstStyle/>
          <a:p>
            <a:endParaRPr/>
          </a:p>
        </p:txBody>
      </p:sp>
      <p:sp>
        <p:nvSpPr>
          <p:cNvPr id="177" name="Shape 177"/>
          <p:cNvSpPr>
            <a:spLocks noGrp="1"/>
          </p:cNvSpPr>
          <p:nvPr>
            <p:ph type="body" sz="quarter" idx="1"/>
          </p:nvPr>
        </p:nvSpPr>
        <p:spPr>
          <a:prstGeom prst="rect">
            <a:avLst/>
          </a:prstGeom>
        </p:spPr>
        <p:txBody>
          <a:bodyPr/>
          <a:lstStyle/>
          <a:p>
            <a:pPr defTabSz="457200">
              <a:defRPr sz="2200"/>
            </a:pPr>
            <a:r>
              <a:rPr dirty="0"/>
              <a:t>It is widely believed that naming is one of the two hardest things in programming. So, perhaps the most common </a:t>
            </a:r>
            <a:r>
              <a:rPr dirty="0" err="1"/>
              <a:t>refactorings</a:t>
            </a:r>
            <a:r>
              <a:rPr dirty="0"/>
              <a:t> we do are the </a:t>
            </a:r>
            <a:r>
              <a:rPr dirty="0" err="1"/>
              <a:t>renameings</a:t>
            </a:r>
            <a:r>
              <a:rPr dirty="0"/>
              <a:t>: Change Function Declaration (124) (to rename a function), Rename Variable (137), and Rename Field (244). People are often afraid to rename things, thinking it’s not worth the trouble, but a good name can save hours of puzzled incomprehension in the future.</a:t>
            </a:r>
          </a:p>
          <a:p>
            <a:pPr defTabSz="457200">
              <a:defRPr sz="2200"/>
            </a:pPr>
            <a:r>
              <a:rPr dirty="0"/>
              <a:t>Renaming is not just an exercise in changing names. When you can’t think of a good name for something, it’s often a sign of a deeper design malaise. (For example, names like </a:t>
            </a:r>
            <a:r>
              <a:rPr dirty="0" err="1"/>
              <a:t>MartianCounterHelper</a:t>
            </a:r>
            <a:r>
              <a:rPr dirty="0"/>
              <a:t>– what does that mean?) </a:t>
            </a:r>
            <a:endParaRPr lang="en-US" dirty="0"/>
          </a:p>
          <a:p>
            <a:pPr defTabSz="457200">
              <a:defRPr sz="2200"/>
            </a:pPr>
            <a:r>
              <a:rPr lang="en-US" dirty="0"/>
              <a:t>&lt;click&gt;</a:t>
            </a:r>
          </a:p>
          <a:p>
            <a:pPr defTabSz="457200">
              <a:defRPr sz="2200"/>
            </a:pPr>
            <a:r>
              <a:rPr dirty="0"/>
              <a:t>Puzzling over a tricky name often leads to significant improvements to your code.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xfrm>
            <a:off x="381000" y="685800"/>
            <a:ext cx="6096000" cy="3429000"/>
          </a:xfrm>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lvl1pPr defTabSz="457200">
              <a:defRPr sz="2200"/>
            </a:lvl1pPr>
          </a:lstStyle>
          <a:p>
            <a:r>
              <a:t>Many IDEs will automate this and other common transformations.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noRot="1" noChangeAspect="1"/>
          </p:cNvSpPr>
          <p:nvPr>
            <p:ph type="sldImg"/>
          </p:nvPr>
        </p:nvSpPr>
        <p:spPr>
          <a:xfrm>
            <a:off x="381000" y="685800"/>
            <a:ext cx="6096000" cy="3429000"/>
          </a:xfrm>
          <a:prstGeom prst="rect">
            <a:avLst/>
          </a:prstGeom>
        </p:spPr>
        <p:txBody>
          <a:bodyPr/>
          <a:lstStyle/>
          <a:p>
            <a:endParaRPr/>
          </a:p>
        </p:txBody>
      </p:sp>
      <p:sp>
        <p:nvSpPr>
          <p:cNvPr id="193" name="Shape 193"/>
          <p:cNvSpPr>
            <a:spLocks noGrp="1"/>
          </p:cNvSpPr>
          <p:nvPr>
            <p:ph type="body" sz="quarter" idx="1"/>
          </p:nvPr>
        </p:nvSpPr>
        <p:spPr>
          <a:prstGeom prst="rect">
            <a:avLst/>
          </a:prstGeom>
        </p:spPr>
        <p:txBody>
          <a:bodyPr/>
          <a:lstStyle/>
          <a:p>
            <a:pPr marL="228600" indent="-228600" defTabSz="584200">
              <a:lnSpc>
                <a:spcPct val="100000"/>
              </a:lnSpc>
              <a:buSzPct val="100000"/>
              <a:buChar char="•"/>
              <a:defRPr sz="2200">
                <a:latin typeface="Lucida Grande"/>
                <a:ea typeface="Lucida Grande"/>
                <a:cs typeface="Lucida Grande"/>
                <a:sym typeface="Lucida Grande"/>
              </a:defRPr>
            </a:pPr>
            <a:r>
              <a:t>some examples of widely used refactorings that are “local” in scope</a:t>
            </a:r>
          </a:p>
          <a:p>
            <a:pPr marL="228600" indent="-228600" defTabSz="584200">
              <a:lnSpc>
                <a:spcPct val="100000"/>
              </a:lnSpc>
              <a:buSzPct val="100000"/>
              <a:buChar char="•"/>
              <a:defRPr sz="2200">
                <a:latin typeface="Lucida Grande"/>
                <a:ea typeface="Lucida Grande"/>
                <a:cs typeface="Lucida Grande"/>
                <a:sym typeface="Lucida Grande"/>
              </a:defRPr>
            </a:pPr>
            <a:r>
              <a:t>useful for restructuring methods</a:t>
            </a:r>
          </a:p>
          <a:p>
            <a:pPr marL="228600" indent="-228600" defTabSz="584200">
              <a:lnSpc>
                <a:spcPct val="100000"/>
              </a:lnSpc>
              <a:buSzPct val="100000"/>
              <a:buChar char="•"/>
              <a:defRPr sz="2200">
                <a:latin typeface="Lucida Grande"/>
                <a:ea typeface="Lucida Grande"/>
                <a:cs typeface="Lucida Grande"/>
                <a:sym typeface="Lucida Grande"/>
              </a:defRPr>
            </a:pPr>
            <a:r>
              <a:t>We already talked about bad names and duplicate code. We would fix these smells by applying refactoring rename and extract method, resp</a:t>
            </a:r>
          </a:p>
          <a:p>
            <a:pPr marL="228600" indent="-228600" defTabSz="584200">
              <a:lnSpc>
                <a:spcPct val="100000"/>
              </a:lnSpc>
              <a:buSzPct val="100000"/>
              <a:buChar char="•"/>
              <a:defRPr sz="2200">
                <a:latin typeface="Lucida Grande"/>
                <a:ea typeface="Lucida Grande"/>
                <a:cs typeface="Lucida Grande"/>
                <a:sym typeface="Lucida Grande"/>
              </a:defRPr>
            </a:pPr>
            <a:r>
              <a:t>Inline method is inverse: when you want to go fold a method back into another</a:t>
            </a:r>
          </a:p>
          <a:p>
            <a:pPr marL="228600" indent="-228600" defTabSz="584200">
              <a:lnSpc>
                <a:spcPct val="100000"/>
              </a:lnSpc>
              <a:buSzPct val="100000"/>
              <a:buChar char="•"/>
              <a:defRPr sz="2200">
                <a:latin typeface="Lucida Grande"/>
                <a:ea typeface="Lucida Grande"/>
                <a:cs typeface="Lucida Grande"/>
                <a:sym typeface="Lucida Grande"/>
              </a:defRPr>
            </a:pPr>
            <a:r>
              <a:t>Extract local variable is like extract method, but what you might do with just an expression, so that a big expression can be more manageable</a:t>
            </a:r>
          </a:p>
          <a:p>
            <a:pPr marL="228600" indent="-228600" defTabSz="584200">
              <a:lnSpc>
                <a:spcPct val="100000"/>
              </a:lnSpc>
              <a:buSzPct val="100000"/>
              <a:buChar char="•"/>
              <a:defRPr sz="2200">
                <a:latin typeface="Lucida Grande"/>
                <a:ea typeface="Lucida Grande"/>
                <a:cs typeface="Lucida Grande"/>
                <a:sym typeface="Lucida Grande"/>
              </a:defRPr>
            </a:pPr>
            <a:r>
              <a:t>Again, inline local is the inverse: eliminating a local variable that is maybe superfluous</a:t>
            </a:r>
          </a:p>
          <a:p>
            <a:pPr marL="228600" indent="-228600" defTabSz="584200">
              <a:lnSpc>
                <a:spcPct val="100000"/>
              </a:lnSpc>
              <a:buSzPct val="100000"/>
              <a:buChar char="•"/>
              <a:defRPr sz="2200">
                <a:latin typeface="Lucida Grande"/>
                <a:ea typeface="Lucida Grande"/>
                <a:cs typeface="Lucida Grande"/>
                <a:sym typeface="Lucida Grande"/>
              </a:defRPr>
            </a:pPr>
            <a:r>
              <a:t>Change function declaration lets us adapt the order of parameters on a method</a:t>
            </a:r>
          </a:p>
          <a:p>
            <a:pPr marL="279400" indent="-279400" defTabSz="584200">
              <a:lnSpc>
                <a:spcPct val="100000"/>
              </a:lnSpc>
              <a:buSzPct val="123000"/>
              <a:buChar char="•"/>
              <a:defRPr sz="2200">
                <a:latin typeface="Lucida Grande"/>
                <a:ea typeface="Lucida Grande"/>
                <a:cs typeface="Lucida Grande"/>
                <a:sym typeface="Lucida Grande"/>
              </a:defRPr>
            </a:pPr>
            <a:r>
              <a:t>encapsulate a field replaces direct field accesses with getters/setters, and </a:t>
            </a:r>
          </a:p>
          <a:p>
            <a:pPr marL="279400" indent="-279400" defTabSz="584200">
              <a:lnSpc>
                <a:spcPct val="100000"/>
              </a:lnSpc>
              <a:buSzPct val="123000"/>
              <a:buChar char="•"/>
              <a:defRPr sz="2200">
                <a:latin typeface="Lucida Grande"/>
                <a:ea typeface="Lucida Grande"/>
                <a:cs typeface="Lucida Grande"/>
                <a:sym typeface="Lucida Grande"/>
              </a:defRPr>
            </a:pPr>
            <a:r>
              <a:t>Convert local to field creates a field with the specified scope to replace a local variable.</a:t>
            </a:r>
          </a:p>
          <a:p>
            <a:pPr marL="279400" indent="-279400" defTabSz="584200">
              <a:lnSpc>
                <a:spcPct val="100000"/>
              </a:lnSpc>
              <a:buSzPct val="123000"/>
              <a:buChar char="•"/>
              <a:defRPr sz="2200">
                <a:latin typeface="Lucida Grande"/>
                <a:ea typeface="Lucida Grande"/>
                <a:cs typeface="Lucida Grande"/>
                <a:sym typeface="Lucida Grande"/>
              </a:defRPr>
            </a:pPr>
            <a:r>
              <a:t>These are just a few of the hundreds of refactorings in Fowler’s book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pPr defTabSz="457200">
              <a:defRPr sz="2200"/>
            </a:pPr>
            <a:r>
              <a:rPr dirty="0" err="1"/>
              <a:t>refactorings</a:t>
            </a:r>
            <a:r>
              <a:rPr dirty="0"/>
              <a:t> for changing the class hierarchy and/or the types of declarations of variables and fields. This is also known as Refactor by Abstraction</a:t>
            </a:r>
          </a:p>
          <a:p>
            <a:pPr defTabSz="457200">
              <a:defRPr sz="2200"/>
            </a:pPr>
            <a:r>
              <a:rPr dirty="0"/>
              <a:t>purpose is to make designs more flexible, e.g., by facilitating the introduction of design patterns . Few points to mention, some duplication may be acceptable especially if the code looks the same but represents different concepts. Don’t have to refactor every duplicate line of code. One suggestion would be to use “Rule of 3”, if you see something three times, it should be refactored.</a:t>
            </a:r>
          </a:p>
          <a:p>
            <a:pPr marL="0" marR="0" lvl="0" indent="0" defTabSz="457200" eaLnBrk="1" fontAlgn="auto" latinLnBrk="0" hangingPunct="1">
              <a:lnSpc>
                <a:spcPct val="117999"/>
              </a:lnSpc>
              <a:spcBef>
                <a:spcPts val="0"/>
              </a:spcBef>
              <a:spcAft>
                <a:spcPts val="0"/>
              </a:spcAft>
              <a:buClrTx/>
              <a:buSzTx/>
              <a:buFontTx/>
              <a:buNone/>
              <a:tabLst/>
              <a:defRPr sz="2200"/>
            </a:pPr>
            <a:r>
              <a:rPr lang="en-US" dirty="0">
                <a:hlinkClick r:id="rId3"/>
              </a:rPr>
              <a:t>https://understandlegacycode.com/blog/refactoring-rule-of-three/</a:t>
            </a:r>
            <a:r>
              <a:rPr lang="en-US" dirty="0"/>
              <a:t>  </a:t>
            </a:r>
          </a:p>
          <a:p>
            <a:pPr defTabSz="457200">
              <a:defRPr sz="2200"/>
            </a:pPr>
            <a:r>
              <a:rPr lang="en-US" dirty="0"/>
              <a:t>  </a:t>
            </a:r>
          </a:p>
          <a:p>
            <a:pPr marL="0" marR="0" lvl="0" indent="0" defTabSz="457200" eaLnBrk="1" fontAlgn="auto" latinLnBrk="0" hangingPunct="1">
              <a:lnSpc>
                <a:spcPct val="117999"/>
              </a:lnSpc>
              <a:spcBef>
                <a:spcPts val="0"/>
              </a:spcBef>
              <a:spcAft>
                <a:spcPts val="0"/>
              </a:spcAft>
              <a:buClrTx/>
              <a:buSzTx/>
              <a:buFontTx/>
              <a:buNone/>
              <a:tabLst/>
              <a:defRPr sz="2200"/>
            </a:pPr>
            <a:r>
              <a:rPr lang="en-US" dirty="0"/>
              <a:t>Typescript-specific Refactoring </a:t>
            </a:r>
            <a:r>
              <a:rPr lang="en-US" dirty="0">
                <a:hlinkClick r:id="rId4"/>
              </a:rPr>
              <a:t>https://www.jetbrains.com/help/webstorm/specific-typescript-refactorings.html</a:t>
            </a:r>
            <a:r>
              <a:rPr lang="en-US" dirty="0"/>
              <a:t> </a:t>
            </a:r>
          </a:p>
          <a:p>
            <a:pPr defTabSz="457200">
              <a:defRPr sz="2200"/>
            </a:pPr>
            <a:r>
              <a:rPr dirty="0"/>
              <a:t> </a:t>
            </a:r>
          </a:p>
          <a:p>
            <a:pPr defTabSz="457200">
              <a:defRPr sz="2200"/>
            </a:pPr>
            <a:endParaRPr dirty="0"/>
          </a:p>
          <a:p>
            <a:pPr defTabSz="457200">
              <a:defRPr sz="2200"/>
            </a:pPr>
            <a:r>
              <a:rPr dirty="0"/>
              <a:t>Way, way more refactoring than this. Again, over a hundred. What’s most useful is often what’s automated…</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Section">
    <p:spTree>
      <p:nvGrpSpPr>
        <p:cNvPr id="1" name=""/>
        <p:cNvGrpSpPr/>
        <p:nvPr/>
      </p:nvGrpSpPr>
      <p:grpSpPr>
        <a:xfrm>
          <a:off x="0" y="0"/>
          <a:ext cx="0" cy="0"/>
          <a:chOff x="0" y="0"/>
          <a:chExt cx="0" cy="0"/>
        </a:xfrm>
      </p:grpSpPr>
      <p:sp>
        <p:nvSpPr>
          <p:cNvPr id="100" name="Section Title"/>
          <p:cNvSpPr txBox="1">
            <a:spLocks noGrp="1"/>
          </p:cNvSpPr>
          <p:nvPr>
            <p:ph type="title" hasCustomPrompt="1"/>
          </p:nvPr>
        </p:nvSpPr>
        <p:spPr>
          <a:xfrm>
            <a:off x="1976435" y="2557461"/>
            <a:ext cx="8239128" cy="1743078"/>
          </a:xfrm>
          <a:prstGeom prst="rect">
            <a:avLst/>
          </a:prstGeom>
        </p:spPr>
        <p:txBody>
          <a:bodyPr lIns="19049" tIns="19049" rIns="19049" bIns="19049" anchor="ctr"/>
          <a:lstStyle>
            <a:lvl1pPr defTabSz="1219169">
              <a:lnSpc>
                <a:spcPct val="80000"/>
              </a:lnSpc>
              <a:defRPr sz="5600" spc="-112">
                <a:solidFill>
                  <a:srgbClr val="000000"/>
                </a:solidFill>
                <a:latin typeface="Helvetica Neue Medium"/>
                <a:ea typeface="Helvetica Neue Medium"/>
                <a:cs typeface="Helvetica Neue Medium"/>
                <a:sym typeface="Helvetica Neue Medium"/>
              </a:defRPr>
            </a:lvl1pPr>
          </a:lstStyle>
          <a:p>
            <a:r>
              <a:t>Section Title</a:t>
            </a:r>
          </a:p>
        </p:txBody>
      </p:sp>
      <p:sp>
        <p:nvSpPr>
          <p:cNvPr id="101" name="Slide Number"/>
          <p:cNvSpPr txBox="1">
            <a:spLocks noGrp="1"/>
          </p:cNvSpPr>
          <p:nvPr>
            <p:ph type="sldNum" sz="quarter" idx="2"/>
          </p:nvPr>
        </p:nvSpPr>
        <p:spPr>
          <a:xfrm>
            <a:off x="6011767" y="5742432"/>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Agenda">
    <p:spTree>
      <p:nvGrpSpPr>
        <p:cNvPr id="1" name=""/>
        <p:cNvGrpSpPr/>
        <p:nvPr/>
      </p:nvGrpSpPr>
      <p:grpSpPr>
        <a:xfrm>
          <a:off x="0" y="0"/>
          <a:ext cx="0" cy="0"/>
          <a:chOff x="0" y="0"/>
          <a:chExt cx="0" cy="0"/>
        </a:xfrm>
      </p:grpSpPr>
      <p:sp>
        <p:nvSpPr>
          <p:cNvPr id="108" name="Agenda Title"/>
          <p:cNvSpPr txBox="1">
            <a:spLocks noGrp="1"/>
          </p:cNvSpPr>
          <p:nvPr>
            <p:ph type="title" hasCustomPrompt="1"/>
          </p:nvPr>
        </p:nvSpPr>
        <p:spPr>
          <a:xfrm>
            <a:off x="1976437" y="1262062"/>
            <a:ext cx="8239126" cy="538164"/>
          </a:xfrm>
          <a:prstGeom prst="rect">
            <a:avLst/>
          </a:prstGeom>
        </p:spPr>
        <p:txBody>
          <a:bodyPr lIns="19049" tIns="19049" rIns="19049" bIns="19049" anchor="t"/>
          <a:lstStyle>
            <a:lvl1pPr defTabSz="1219169">
              <a:lnSpc>
                <a:spcPct val="80000"/>
              </a:lnSpc>
              <a:defRPr sz="4200" b="1" spc="-83">
                <a:solidFill>
                  <a:srgbClr val="000000"/>
                </a:solidFill>
                <a:latin typeface="+mj-lt"/>
                <a:ea typeface="+mj-ea"/>
                <a:cs typeface="+mj-cs"/>
                <a:sym typeface="Helvetica Neue"/>
              </a:defRPr>
            </a:lvl1pPr>
          </a:lstStyle>
          <a:p>
            <a:r>
              <a:t>Agenda Title</a:t>
            </a:r>
          </a:p>
        </p:txBody>
      </p:sp>
      <p:sp>
        <p:nvSpPr>
          <p:cNvPr id="109"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0" indent="0" defTabSz="321944">
              <a:spcBef>
                <a:spcPts val="0"/>
              </a:spcBef>
              <a:buSzTx/>
              <a:buFontTx/>
              <a:buNone/>
              <a:defRPr sz="2000" b="1">
                <a:latin typeface="+mj-lt"/>
                <a:ea typeface="+mj-ea"/>
                <a:cs typeface="+mj-cs"/>
                <a:sym typeface="Helvetica Neue"/>
              </a:defRPr>
            </a:lvl1pPr>
            <a:lvl2pPr marL="0" indent="0" defTabSz="321944">
              <a:spcBef>
                <a:spcPts val="0"/>
              </a:spcBef>
              <a:buSzTx/>
              <a:buFontTx/>
              <a:buNone/>
              <a:defRPr sz="2000" b="1">
                <a:latin typeface="+mj-lt"/>
                <a:ea typeface="+mj-ea"/>
                <a:cs typeface="+mj-cs"/>
                <a:sym typeface="Helvetica Neue"/>
              </a:defRPr>
            </a:lvl2pPr>
            <a:lvl3pPr marL="0" indent="0" defTabSz="321944">
              <a:spcBef>
                <a:spcPts val="0"/>
              </a:spcBef>
              <a:buSzTx/>
              <a:buFontTx/>
              <a:buNone/>
              <a:defRPr sz="2000" b="1">
                <a:latin typeface="+mj-lt"/>
                <a:ea typeface="+mj-ea"/>
                <a:cs typeface="+mj-cs"/>
                <a:sym typeface="Helvetica Neue"/>
              </a:defRPr>
            </a:lvl3pPr>
            <a:lvl4pPr marL="0" indent="0" defTabSz="321944">
              <a:spcBef>
                <a:spcPts val="0"/>
              </a:spcBef>
              <a:buSzTx/>
              <a:buFontTx/>
              <a:buNone/>
              <a:defRPr sz="2000" b="1">
                <a:latin typeface="+mj-lt"/>
                <a:ea typeface="+mj-ea"/>
                <a:cs typeface="+mj-cs"/>
                <a:sym typeface="Helvetica Neue"/>
              </a:defRPr>
            </a:lvl4pPr>
            <a:lvl5pPr marL="0" indent="0" defTabSz="321944">
              <a:spcBef>
                <a:spcPts val="0"/>
              </a:spcBef>
              <a:buSzTx/>
              <a:buFontTx/>
              <a:buNone/>
              <a:defRPr sz="2000" b="1">
                <a:latin typeface="+mj-lt"/>
                <a:ea typeface="+mj-ea"/>
                <a:cs typeface="+mj-cs"/>
                <a:sym typeface="Helvetica Neue"/>
              </a:defRPr>
            </a:lvl5pPr>
          </a:lstStyle>
          <a:p>
            <a:r>
              <a:t>Agenda Subtitle</a:t>
            </a:r>
          </a:p>
          <a:p>
            <a:pPr lvl="1"/>
            <a:endParaRPr/>
          </a:p>
          <a:p>
            <a:pPr lvl="2"/>
            <a:endParaRPr/>
          </a:p>
          <a:p>
            <a:pPr lvl="3"/>
            <a:endParaRPr/>
          </a:p>
          <a:p>
            <a:pPr lvl="4"/>
            <a:endParaRPr/>
          </a:p>
        </p:txBody>
      </p:sp>
      <p:sp>
        <p:nvSpPr>
          <p:cNvPr id="110" name="Body Level One…"/>
          <p:cNvSpPr txBox="1">
            <a:spLocks noGrp="1"/>
          </p:cNvSpPr>
          <p:nvPr>
            <p:ph type="body" sz="half" idx="21" hasCustomPrompt="1"/>
          </p:nvPr>
        </p:nvSpPr>
        <p:spPr>
          <a:xfrm>
            <a:off x="1976436" y="2450439"/>
            <a:ext cx="8239128" cy="3096006"/>
          </a:xfrm>
          <a:prstGeom prst="rect">
            <a:avLst/>
          </a:prstGeom>
        </p:spPr>
        <p:txBody>
          <a:bodyPr lIns="19049" tIns="19049" rIns="19049" bIns="19049"/>
          <a:lstStyle>
            <a:lvl1pPr marL="0" indent="0" defTabSz="412749">
              <a:spcBef>
                <a:spcPts val="800"/>
              </a:spcBef>
              <a:buSzTx/>
              <a:buFontTx/>
              <a:buNone/>
              <a:defRPr sz="2600" spc="-68">
                <a:latin typeface="+mj-lt"/>
                <a:ea typeface="+mj-ea"/>
                <a:cs typeface="+mj-cs"/>
                <a:sym typeface="Helvetica Neue"/>
              </a:defRPr>
            </a:lvl1pPr>
          </a:lstStyle>
          <a:p>
            <a:r>
              <a:t>Agenda Topics</a:t>
            </a:r>
          </a:p>
        </p:txBody>
      </p:sp>
      <p:sp>
        <p:nvSpPr>
          <p:cNvPr id="111" name="Slide Number"/>
          <p:cNvSpPr txBox="1">
            <a:spLocks noGrp="1"/>
          </p:cNvSpPr>
          <p:nvPr>
            <p:ph type="sldNum" sz="quarter" idx="2"/>
          </p:nvPr>
        </p:nvSpPr>
        <p:spPr>
          <a:xfrm>
            <a:off x="6011767" y="5740845"/>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254251" y="-470633"/>
            <a:ext cx="11973691" cy="1325564"/>
          </a:xfrm>
          <a:prstGeom prst="rect">
            <a:avLst/>
          </a:prstGeom>
        </p:spPr>
        <p:txBody>
          <a:bodyPr/>
          <a:lstStyle>
            <a:lvl1pPr>
              <a:defRPr sz="4200"/>
            </a:lvl1pPr>
          </a:lstStyle>
          <a:p>
            <a:r>
              <a:t>Title Text</a:t>
            </a:r>
          </a:p>
        </p:txBody>
      </p:sp>
      <p:sp>
        <p:nvSpPr>
          <p:cNvPr id="23" name="Body Level One…"/>
          <p:cNvSpPr txBox="1">
            <a:spLocks noGrp="1"/>
          </p:cNvSpPr>
          <p:nvPr>
            <p:ph type="body" idx="1"/>
          </p:nvPr>
        </p:nvSpPr>
        <p:spPr>
          <a:xfrm>
            <a:off x="335732" y="943371"/>
            <a:ext cx="11696203" cy="5517556"/>
          </a:xfrm>
          <a:prstGeom prst="rect">
            <a:avLst/>
          </a:prstGeom>
        </p:spPr>
        <p:txBody>
          <a:bodyPr/>
          <a:lstStyle>
            <a:lvl1pPr marL="0" indent="0">
              <a:lnSpc>
                <a:spcPct val="90000"/>
              </a:lnSpc>
              <a:buSzTx/>
              <a:buFontTx/>
              <a:buNone/>
              <a:defRPr>
                <a:latin typeface="+mj-lt"/>
                <a:ea typeface="+mj-ea"/>
                <a:cs typeface="+mj-cs"/>
                <a:sym typeface="Helvetica Neue"/>
              </a:defRPr>
            </a:lvl1pPr>
            <a:lvl2pPr marL="584200" indent="-304800">
              <a:defRPr>
                <a:latin typeface="+mj-lt"/>
                <a:ea typeface="+mj-ea"/>
                <a:cs typeface="+mj-cs"/>
                <a:sym typeface="Helvetica Neue"/>
              </a:defRPr>
            </a:lvl2pPr>
            <a:lvl3pPr marL="1210733" indent="-296333">
              <a:defRPr>
                <a:latin typeface="+mj-lt"/>
                <a:ea typeface="+mj-ea"/>
                <a:cs typeface="+mj-cs"/>
                <a:sym typeface="Helvetica Neue"/>
              </a:defRPr>
            </a:lvl3pPr>
            <a:lvl4pPr marL="1700859" indent="-329259">
              <a:defRPr>
                <a:latin typeface="+mj-lt"/>
                <a:ea typeface="+mj-ea"/>
                <a:cs typeface="+mj-cs"/>
                <a:sym typeface="Helvetica Neue"/>
              </a:defRPr>
            </a:lvl4pPr>
            <a:lvl5pPr marL="2158059" indent="-329259">
              <a:defRPr>
                <a:latin typeface="+mj-lt"/>
                <a:ea typeface="+mj-ea"/>
                <a:cs typeface="+mj-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349312" y="831529"/>
            <a:ext cx="11493376"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32" name="Title Text"/>
          <p:cNvSpPr txBox="1">
            <a:spLocks noGrp="1"/>
          </p:cNvSpPr>
          <p:nvPr>
            <p:ph type="title"/>
          </p:nvPr>
        </p:nvSpPr>
        <p:spPr>
          <a:prstGeom prst="rect">
            <a:avLst/>
          </a:prstGeom>
        </p:spPr>
        <p:txBody>
          <a:bodyPr/>
          <a:lstStyle/>
          <a:p>
            <a:r>
              <a:t>Title Text</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40" name="Slide Title"/>
          <p:cNvSpPr txBox="1">
            <a:spLocks noGrp="1"/>
          </p:cNvSpPr>
          <p:nvPr>
            <p:ph type="title" hasCustomPrompt="1"/>
          </p:nvPr>
        </p:nvSpPr>
        <p:spPr>
          <a:xfrm>
            <a:off x="603250" y="539750"/>
            <a:ext cx="10985500" cy="716582"/>
          </a:xfrm>
          <a:prstGeom prst="rect">
            <a:avLst/>
          </a:prstGeom>
        </p:spPr>
        <p:txBody>
          <a:bodyPr lIns="25400" tIns="25400" rIns="25400" bIns="25400" anchor="t"/>
          <a:lstStyle>
            <a:lvl1pPr defTabSz="1219168">
              <a:lnSpc>
                <a:spcPct val="80000"/>
              </a:lnSpc>
              <a:defRPr sz="4200" b="1" spc="-84">
                <a:solidFill>
                  <a:srgbClr val="005493"/>
                </a:solidFill>
                <a:latin typeface="+mj-lt"/>
                <a:ea typeface="+mj-ea"/>
                <a:cs typeface="+mj-cs"/>
                <a:sym typeface="Helvetica Neue"/>
              </a:defRPr>
            </a:lvl1pPr>
          </a:lstStyle>
          <a:p>
            <a:r>
              <a:t>Slide Title</a:t>
            </a:r>
          </a:p>
        </p:txBody>
      </p:sp>
      <p:sp>
        <p:nvSpPr>
          <p:cNvPr id="41" name="Body Level One…"/>
          <p:cNvSpPr txBox="1">
            <a:spLocks noGrp="1"/>
          </p:cNvSpPr>
          <p:nvPr>
            <p:ph type="body" sz="quarter" idx="1" hasCustomPrompt="1"/>
          </p:nvPr>
        </p:nvSpPr>
        <p:spPr>
          <a:xfrm>
            <a:off x="603250" y="1186480"/>
            <a:ext cx="10985500" cy="467391"/>
          </a:xfrm>
          <a:prstGeom prst="rect">
            <a:avLst/>
          </a:prstGeom>
        </p:spPr>
        <p:txBody>
          <a:bodyPr lIns="22859" tIns="22859" rIns="22859" bIns="22859"/>
          <a:lstStyle>
            <a:lvl1pPr marL="0" indent="0" defTabSz="412750">
              <a:spcBef>
                <a:spcPts val="0"/>
              </a:spcBef>
              <a:buSzTx/>
              <a:buFontTx/>
              <a:buNone/>
              <a:defRPr sz="2600" b="1">
                <a:latin typeface="+mj-lt"/>
                <a:ea typeface="+mj-ea"/>
                <a:cs typeface="+mj-cs"/>
                <a:sym typeface="Helvetica Neue"/>
              </a:defRPr>
            </a:lvl1pPr>
            <a:lvl2pPr marL="939800" indent="-330200" defTabSz="412750">
              <a:spcBef>
                <a:spcPts val="0"/>
              </a:spcBef>
              <a:buSzPct val="123000"/>
              <a:buFontTx/>
              <a:buChar char="•"/>
              <a:defRPr sz="2600" b="1">
                <a:latin typeface="+mj-lt"/>
                <a:ea typeface="+mj-ea"/>
                <a:cs typeface="+mj-cs"/>
                <a:sym typeface="Helvetica Neue"/>
              </a:defRPr>
            </a:lvl2pPr>
            <a:lvl3pPr marL="1549400" indent="-330200" defTabSz="412750">
              <a:spcBef>
                <a:spcPts val="0"/>
              </a:spcBef>
              <a:buSzPct val="123000"/>
              <a:buFontTx/>
              <a:defRPr sz="2600" b="1">
                <a:latin typeface="+mj-lt"/>
                <a:ea typeface="+mj-ea"/>
                <a:cs typeface="+mj-cs"/>
                <a:sym typeface="Helvetica Neue"/>
              </a:defRPr>
            </a:lvl3pPr>
            <a:lvl4pPr marL="2159000" indent="-330200" defTabSz="412750">
              <a:spcBef>
                <a:spcPts val="0"/>
              </a:spcBef>
              <a:buSzPct val="123000"/>
              <a:buFontTx/>
              <a:defRPr sz="2600" b="1">
                <a:latin typeface="+mj-lt"/>
                <a:ea typeface="+mj-ea"/>
                <a:cs typeface="+mj-cs"/>
                <a:sym typeface="Helvetica Neue"/>
              </a:defRPr>
            </a:lvl4pPr>
            <a:lvl5pPr marL="2768600" indent="-330200" defTabSz="412750">
              <a:spcBef>
                <a:spcPts val="0"/>
              </a:spcBef>
              <a:buSzPct val="123000"/>
              <a:buFontTx/>
              <a:defRPr sz="2600" b="1">
                <a:latin typeface="+mj-lt"/>
                <a:ea typeface="+mj-ea"/>
                <a:cs typeface="+mj-cs"/>
                <a:sym typeface="Helvetica Neue"/>
              </a:defRPr>
            </a:lvl5pPr>
          </a:lstStyle>
          <a:p>
            <a:r>
              <a:t>Slide Subtitle</a:t>
            </a:r>
          </a:p>
          <a:p>
            <a:pPr lvl="1"/>
            <a:endParaRPr/>
          </a:p>
          <a:p>
            <a:pPr lvl="2"/>
            <a:endParaRPr/>
          </a:p>
          <a:p>
            <a:pPr lvl="3"/>
            <a:endParaRPr/>
          </a:p>
          <a:p>
            <a:pPr lvl="4"/>
            <a:endParaRPr/>
          </a:p>
        </p:txBody>
      </p:sp>
      <p:sp>
        <p:nvSpPr>
          <p:cNvPr id="42" name="Body Level One…"/>
          <p:cNvSpPr txBox="1">
            <a:spLocks noGrp="1"/>
          </p:cNvSpPr>
          <p:nvPr>
            <p:ph type="body" idx="21" hasCustomPrompt="1"/>
          </p:nvPr>
        </p:nvSpPr>
        <p:spPr>
          <a:xfrm>
            <a:off x="603250" y="2124251"/>
            <a:ext cx="10985500" cy="4128008"/>
          </a:xfrm>
          <a:prstGeom prst="rect">
            <a:avLst/>
          </a:prstGeom>
        </p:spPr>
        <p:txBody>
          <a:bodyPr lIns="25400" tIns="25400" rIns="25400" bIns="25400"/>
          <a:lstStyle>
            <a:lvl1pPr marL="304800" indent="-304800" defTabSz="1219168">
              <a:lnSpc>
                <a:spcPct val="90000"/>
              </a:lnSpc>
              <a:spcBef>
                <a:spcPts val="2200"/>
              </a:spcBef>
              <a:buSzPct val="123000"/>
              <a:buFontTx/>
              <a:defRPr sz="2400">
                <a:latin typeface="+mj-lt"/>
                <a:ea typeface="+mj-ea"/>
                <a:cs typeface="+mj-cs"/>
                <a:sym typeface="Helvetica Neue"/>
              </a:defRPr>
            </a:lvl1pPr>
          </a:lstStyle>
          <a:p>
            <a:r>
              <a:t>Slide bullet text</a:t>
            </a:r>
          </a:p>
        </p:txBody>
      </p:sp>
      <p:sp>
        <p:nvSpPr>
          <p:cNvPr id="43" name="Slide Number"/>
          <p:cNvSpPr txBox="1">
            <a:spLocks noGrp="1"/>
          </p:cNvSpPr>
          <p:nvPr>
            <p:ph type="sldNum" sz="quarter" idx="2"/>
          </p:nvPr>
        </p:nvSpPr>
        <p:spPr>
          <a:xfrm>
            <a:off x="5997574" y="6540499"/>
            <a:ext cx="190603" cy="187301"/>
          </a:xfrm>
          <a:prstGeom prst="rect">
            <a:avLst/>
          </a:prstGeom>
        </p:spPr>
        <p:txBody>
          <a:bodyPr lIns="25400" tIns="25400" rIns="25400" bIns="25400" anchor="b"/>
          <a:lstStyle>
            <a:lvl1pPr algn="ctr" defTabSz="292100">
              <a:defRPr sz="9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50" name="Title Text"/>
          <p:cNvSpPr txBox="1">
            <a:spLocks noGrp="1"/>
          </p:cNvSpPr>
          <p:nvPr>
            <p:ph type="title"/>
          </p:nvPr>
        </p:nvSpPr>
        <p:spPr>
          <a:xfrm>
            <a:off x="2152650" y="365125"/>
            <a:ext cx="7886700" cy="1325564"/>
          </a:xfrm>
          <a:prstGeom prst="rect">
            <a:avLst/>
          </a:prstGeom>
        </p:spPr>
        <p:txBody>
          <a:bodyPr lIns="32146" tIns="32146" rIns="32146" bIns="32146"/>
          <a:lstStyle>
            <a:lvl1pPr defTabSz="685821">
              <a:defRPr sz="3200"/>
            </a:lvl1pPr>
          </a:lstStyle>
          <a:p>
            <a:r>
              <a:t>Title Text</a:t>
            </a:r>
          </a:p>
        </p:txBody>
      </p:sp>
      <p:sp>
        <p:nvSpPr>
          <p:cNvPr id="51" name="Body Level One…"/>
          <p:cNvSpPr txBox="1">
            <a:spLocks noGrp="1"/>
          </p:cNvSpPr>
          <p:nvPr>
            <p:ph type="body" sz="half" idx="1"/>
          </p:nvPr>
        </p:nvSpPr>
        <p:spPr>
          <a:xfrm>
            <a:off x="2152650" y="1825624"/>
            <a:ext cx="3886200" cy="4351340"/>
          </a:xfrm>
          <a:prstGeom prst="rect">
            <a:avLst/>
          </a:prstGeom>
        </p:spPr>
        <p:txBody>
          <a:bodyPr lIns="32146" tIns="32146" rIns="32146" bIns="32146"/>
          <a:lstStyle>
            <a:lvl1pPr marL="168171" indent="-168171" defTabSz="685821">
              <a:lnSpc>
                <a:spcPct val="90000"/>
              </a:lnSpc>
              <a:spcBef>
                <a:spcPts val="700"/>
              </a:spcBef>
              <a:defRPr sz="2000">
                <a:latin typeface="Calibri"/>
                <a:ea typeface="Calibri"/>
                <a:cs typeface="Calibri"/>
                <a:sym typeface="Calibri"/>
              </a:defRPr>
            </a:lvl1pPr>
            <a:lvl2pPr marL="682773" indent="-195078" defTabSz="685821">
              <a:lnSpc>
                <a:spcPct val="90000"/>
              </a:lnSpc>
              <a:spcBef>
                <a:spcPts val="700"/>
              </a:spcBef>
              <a:buSzPct val="100000"/>
              <a:buChar char="•"/>
              <a:defRPr sz="2000">
                <a:latin typeface="Calibri"/>
                <a:ea typeface="Calibri"/>
                <a:cs typeface="Calibri"/>
                <a:sym typeface="Calibri"/>
              </a:defRPr>
            </a:lvl2pPr>
            <a:lvl3pPr marL="1207626" indent="-232236" defTabSz="685821">
              <a:lnSpc>
                <a:spcPct val="90000"/>
              </a:lnSpc>
              <a:spcBef>
                <a:spcPts val="700"/>
              </a:spcBef>
              <a:defRPr sz="2000">
                <a:latin typeface="Calibri"/>
                <a:ea typeface="Calibri"/>
                <a:cs typeface="Calibri"/>
                <a:sym typeface="Calibri"/>
              </a:defRPr>
            </a:lvl3pPr>
            <a:lvl4pPr marL="1719767" indent="-256682" defTabSz="685821">
              <a:lnSpc>
                <a:spcPct val="90000"/>
              </a:lnSpc>
              <a:spcBef>
                <a:spcPts val="700"/>
              </a:spcBef>
              <a:defRPr sz="2000">
                <a:latin typeface="Calibri"/>
                <a:ea typeface="Calibri"/>
                <a:cs typeface="Calibri"/>
                <a:sym typeface="Calibri"/>
              </a:defRPr>
            </a:lvl4pPr>
            <a:lvl5pPr marL="2207463" indent="-256682" defTabSz="685821">
              <a:lnSpc>
                <a:spcPct val="90000"/>
              </a:lnSpc>
              <a:spcBef>
                <a:spcPts val="700"/>
              </a:spcBef>
              <a:defRPr sz="2000">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52"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
        <p:nvSpPr>
          <p:cNvPr id="53" name="Straight Connector 8"/>
          <p:cNvSpPr/>
          <p:nvPr/>
        </p:nvSpPr>
        <p:spPr>
          <a:xfrm>
            <a:off x="2152650" y="1690688"/>
            <a:ext cx="7886701" cy="1"/>
          </a:xfrm>
          <a:prstGeom prst="line">
            <a:avLst/>
          </a:prstGeom>
          <a:ln w="3175">
            <a:solidFill>
              <a:schemeClr val="accent1"/>
            </a:solidFill>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60" name="Slide Title"/>
          <p:cNvSpPr txBox="1">
            <a:spLocks noGrp="1"/>
          </p:cNvSpPr>
          <p:nvPr>
            <p:ph type="title" hasCustomPrompt="1"/>
          </p:nvPr>
        </p:nvSpPr>
        <p:spPr>
          <a:xfrm>
            <a:off x="1976437" y="1262062"/>
            <a:ext cx="8239126" cy="537437"/>
          </a:xfrm>
          <a:prstGeom prst="rect">
            <a:avLst/>
          </a:prstGeom>
        </p:spPr>
        <p:txBody>
          <a:bodyPr lIns="32146" tIns="32146" rIns="32146" bIns="32146" anchor="t"/>
          <a:lstStyle>
            <a:lvl1pPr defTabSz="685821">
              <a:defRPr sz="4200" spc="-83"/>
            </a:lvl1pPr>
          </a:lstStyle>
          <a:p>
            <a:r>
              <a:t>Slide Title</a:t>
            </a:r>
          </a:p>
        </p:txBody>
      </p:sp>
      <p:sp>
        <p:nvSpPr>
          <p:cNvPr id="61"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168171" indent="-168171" defTabSz="321944">
              <a:lnSpc>
                <a:spcPct val="90000"/>
              </a:lnSpc>
              <a:spcBef>
                <a:spcPts val="700"/>
              </a:spcBef>
              <a:defRPr sz="2000">
                <a:solidFill>
                  <a:srgbClr val="005493"/>
                </a:solidFill>
                <a:latin typeface="Calibri"/>
                <a:ea typeface="Calibri"/>
                <a:cs typeface="Calibri"/>
                <a:sym typeface="Calibri"/>
              </a:defRPr>
            </a:lvl1pPr>
            <a:lvl2pPr marL="682773" indent="-195078" defTabSz="321944">
              <a:lnSpc>
                <a:spcPct val="90000"/>
              </a:lnSpc>
              <a:spcBef>
                <a:spcPts val="700"/>
              </a:spcBef>
              <a:buSzPct val="100000"/>
              <a:buChar char="•"/>
              <a:defRPr sz="2000">
                <a:solidFill>
                  <a:srgbClr val="005493"/>
                </a:solidFill>
                <a:latin typeface="Calibri"/>
                <a:ea typeface="Calibri"/>
                <a:cs typeface="Calibri"/>
                <a:sym typeface="Calibri"/>
              </a:defRPr>
            </a:lvl2pPr>
            <a:lvl3pPr marL="1207626" indent="-232236" defTabSz="321944">
              <a:lnSpc>
                <a:spcPct val="90000"/>
              </a:lnSpc>
              <a:spcBef>
                <a:spcPts val="700"/>
              </a:spcBef>
              <a:defRPr sz="2000">
                <a:solidFill>
                  <a:srgbClr val="005493"/>
                </a:solidFill>
                <a:latin typeface="Calibri"/>
                <a:ea typeface="Calibri"/>
                <a:cs typeface="Calibri"/>
                <a:sym typeface="Calibri"/>
              </a:defRPr>
            </a:lvl3pPr>
            <a:lvl4pPr marL="1719767" indent="-256682" defTabSz="321944">
              <a:lnSpc>
                <a:spcPct val="90000"/>
              </a:lnSpc>
              <a:spcBef>
                <a:spcPts val="700"/>
              </a:spcBef>
              <a:defRPr sz="2000">
                <a:solidFill>
                  <a:srgbClr val="005493"/>
                </a:solidFill>
                <a:latin typeface="Calibri"/>
                <a:ea typeface="Calibri"/>
                <a:cs typeface="Calibri"/>
                <a:sym typeface="Calibri"/>
              </a:defRPr>
            </a:lvl4pPr>
            <a:lvl5pPr marL="2207463" indent="-256682" defTabSz="321944">
              <a:lnSpc>
                <a:spcPct val="90000"/>
              </a:lnSpc>
              <a:spcBef>
                <a:spcPts val="700"/>
              </a:spcBef>
              <a:defRPr sz="2000">
                <a:solidFill>
                  <a:srgbClr val="005493"/>
                </a:solidFill>
                <a:latin typeface="Calibri"/>
                <a:ea typeface="Calibri"/>
                <a:cs typeface="Calibri"/>
                <a:sym typeface="Calibri"/>
              </a:defRPr>
            </a:lvl5pPr>
          </a:lstStyle>
          <a:p>
            <a:r>
              <a:t>Slide Subtitle</a:t>
            </a:r>
          </a:p>
          <a:p>
            <a:pPr lvl="1"/>
            <a:endParaRPr/>
          </a:p>
          <a:p>
            <a:pPr lvl="2"/>
            <a:endParaRPr/>
          </a:p>
          <a:p>
            <a:pPr lvl="3"/>
            <a:endParaRPr/>
          </a:p>
          <a:p>
            <a:pPr lvl="4"/>
            <a:endParaRPr/>
          </a:p>
        </p:txBody>
      </p:sp>
      <p:sp>
        <p:nvSpPr>
          <p:cNvPr id="62" name="Body Level One…"/>
          <p:cNvSpPr txBox="1">
            <a:spLocks noGrp="1"/>
          </p:cNvSpPr>
          <p:nvPr>
            <p:ph type="body" sz="half" idx="21" hasCustomPrompt="1"/>
          </p:nvPr>
        </p:nvSpPr>
        <p:spPr>
          <a:xfrm>
            <a:off x="1976436" y="2450439"/>
            <a:ext cx="8239128" cy="3096006"/>
          </a:xfrm>
          <a:prstGeom prst="rect">
            <a:avLst/>
          </a:prstGeom>
        </p:spPr>
        <p:txBody>
          <a:bodyPr lIns="32146" tIns="32146" rIns="32146" bIns="32146"/>
          <a:lstStyle>
            <a:lvl1pPr marL="279400" indent="-279400" defTabSz="1219169">
              <a:lnSpc>
                <a:spcPct val="90000"/>
              </a:lnSpc>
              <a:spcBef>
                <a:spcPts val="2200"/>
              </a:spcBef>
              <a:buSzPct val="123000"/>
              <a:defRPr sz="2200">
                <a:latin typeface="Calibri"/>
                <a:ea typeface="Calibri"/>
                <a:cs typeface="Calibri"/>
                <a:sym typeface="Calibri"/>
              </a:defRPr>
            </a:lvl1pPr>
          </a:lstStyle>
          <a:p>
            <a:r>
              <a:t>Slide bullet text</a:t>
            </a:r>
          </a:p>
        </p:txBody>
      </p:sp>
      <p:sp>
        <p:nvSpPr>
          <p:cNvPr id="63"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70" name="Title Text"/>
          <p:cNvSpPr txBox="1">
            <a:spLocks noGrp="1"/>
          </p:cNvSpPr>
          <p:nvPr>
            <p:ph type="title"/>
          </p:nvPr>
        </p:nvSpPr>
        <p:spPr>
          <a:xfrm>
            <a:off x="2152650" y="18255"/>
            <a:ext cx="7886700" cy="1325564"/>
          </a:xfrm>
          <a:prstGeom prst="rect">
            <a:avLst/>
          </a:prstGeom>
        </p:spPr>
        <p:txBody>
          <a:bodyPr lIns="32146" tIns="32146" rIns="32146" bIns="32146"/>
          <a:lstStyle>
            <a:lvl1pPr defTabSz="685821">
              <a:defRPr sz="2600"/>
            </a:lvl1pPr>
          </a:lstStyle>
          <a:p>
            <a:r>
              <a:t>Title Text</a:t>
            </a:r>
          </a:p>
        </p:txBody>
      </p:sp>
      <p:sp>
        <p:nvSpPr>
          <p:cNvPr id="71" name="Body Level One…"/>
          <p:cNvSpPr txBox="1">
            <a:spLocks noGrp="1"/>
          </p:cNvSpPr>
          <p:nvPr>
            <p:ph type="body" sz="half" idx="1"/>
          </p:nvPr>
        </p:nvSpPr>
        <p:spPr>
          <a:xfrm>
            <a:off x="2152650" y="1500160"/>
            <a:ext cx="5915510" cy="4351339"/>
          </a:xfrm>
          <a:prstGeom prst="rect">
            <a:avLst/>
          </a:prstGeom>
        </p:spPr>
        <p:txBody>
          <a:bodyPr lIns="32146" tIns="32146" rIns="32146" bIns="32146"/>
          <a:lstStyle>
            <a:lvl1pPr marL="168171" indent="-168171" defTabSz="685821">
              <a:lnSpc>
                <a:spcPct val="90000"/>
              </a:lnSpc>
              <a:spcBef>
                <a:spcPts val="700"/>
              </a:spcBef>
              <a:defRPr sz="2000">
                <a:latin typeface="Calibri"/>
                <a:ea typeface="Calibri"/>
                <a:cs typeface="Calibri"/>
                <a:sym typeface="Calibri"/>
              </a:defRPr>
            </a:lvl1pPr>
            <a:lvl2pPr marL="682773" indent="-195078" defTabSz="685821">
              <a:lnSpc>
                <a:spcPct val="90000"/>
              </a:lnSpc>
              <a:spcBef>
                <a:spcPts val="700"/>
              </a:spcBef>
              <a:buSzPct val="100000"/>
              <a:buChar char="•"/>
              <a:defRPr sz="2000">
                <a:latin typeface="Calibri"/>
                <a:ea typeface="Calibri"/>
                <a:cs typeface="Calibri"/>
                <a:sym typeface="Calibri"/>
              </a:defRPr>
            </a:lvl2pPr>
            <a:lvl3pPr marL="1207626" indent="-232236" defTabSz="685821">
              <a:lnSpc>
                <a:spcPct val="90000"/>
              </a:lnSpc>
              <a:spcBef>
                <a:spcPts val="700"/>
              </a:spcBef>
              <a:defRPr sz="2000">
                <a:latin typeface="Calibri"/>
                <a:ea typeface="Calibri"/>
                <a:cs typeface="Calibri"/>
                <a:sym typeface="Calibri"/>
              </a:defRPr>
            </a:lvl3pPr>
            <a:lvl4pPr marL="1719767" indent="-256682" defTabSz="685821">
              <a:lnSpc>
                <a:spcPct val="90000"/>
              </a:lnSpc>
              <a:spcBef>
                <a:spcPts val="700"/>
              </a:spcBef>
              <a:defRPr sz="2000">
                <a:latin typeface="Calibri"/>
                <a:ea typeface="Calibri"/>
                <a:cs typeface="Calibri"/>
                <a:sym typeface="Calibri"/>
              </a:defRPr>
            </a:lvl4pPr>
            <a:lvl5pPr marL="2207463" indent="-256682" defTabSz="685821">
              <a:lnSpc>
                <a:spcPct val="90000"/>
              </a:lnSpc>
              <a:spcBef>
                <a:spcPts val="700"/>
              </a:spcBef>
              <a:defRPr sz="2000">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72"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
        <p:nvSpPr>
          <p:cNvPr id="73" name="Straight Connector 7"/>
          <p:cNvSpPr/>
          <p:nvPr/>
        </p:nvSpPr>
        <p:spPr>
          <a:xfrm>
            <a:off x="2152650" y="1429057"/>
            <a:ext cx="7886701" cy="1"/>
          </a:xfrm>
          <a:prstGeom prst="line">
            <a:avLst/>
          </a:prstGeom>
          <a:ln w="3175">
            <a:solidFill>
              <a:schemeClr val="accent1"/>
            </a:solidFill>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80" name="Title Text"/>
          <p:cNvSpPr txBox="1">
            <a:spLocks noGrp="1"/>
          </p:cNvSpPr>
          <p:nvPr>
            <p:ph type="title"/>
          </p:nvPr>
        </p:nvSpPr>
        <p:spPr>
          <a:xfrm>
            <a:off x="2153841" y="365125"/>
            <a:ext cx="7886701" cy="1325564"/>
          </a:xfrm>
          <a:prstGeom prst="rect">
            <a:avLst/>
          </a:prstGeom>
        </p:spPr>
        <p:txBody>
          <a:bodyPr lIns="32146" tIns="32146" rIns="32146" bIns="32146"/>
          <a:lstStyle>
            <a:lvl1pPr defTabSz="685821">
              <a:defRPr sz="3200"/>
            </a:lvl1pPr>
          </a:lstStyle>
          <a:p>
            <a:r>
              <a:t>Title Text</a:t>
            </a:r>
          </a:p>
        </p:txBody>
      </p:sp>
      <p:sp>
        <p:nvSpPr>
          <p:cNvPr id="81" name="Body Level One…"/>
          <p:cNvSpPr txBox="1">
            <a:spLocks noGrp="1"/>
          </p:cNvSpPr>
          <p:nvPr>
            <p:ph type="body" sz="quarter" idx="1"/>
          </p:nvPr>
        </p:nvSpPr>
        <p:spPr>
          <a:xfrm>
            <a:off x="2153841" y="1681162"/>
            <a:ext cx="3868341" cy="823913"/>
          </a:xfrm>
          <a:prstGeom prst="rect">
            <a:avLst/>
          </a:prstGeom>
        </p:spPr>
        <p:txBody>
          <a:bodyPr lIns="32146" tIns="32146" rIns="32146" bIns="32146" anchor="b"/>
          <a:lstStyle>
            <a:lvl1pPr marL="0" indent="0" defTabSz="685821">
              <a:lnSpc>
                <a:spcPct val="90000"/>
              </a:lnSpc>
              <a:spcBef>
                <a:spcPts val="700"/>
              </a:spcBef>
              <a:buSzTx/>
              <a:buFontTx/>
              <a:buNone/>
              <a:defRPr sz="1600" b="1">
                <a:latin typeface="Calibri"/>
                <a:ea typeface="Calibri"/>
                <a:cs typeface="Calibri"/>
                <a:sym typeface="Calibri"/>
              </a:defRPr>
            </a:lvl1pPr>
            <a:lvl2pPr marL="0" indent="487694" defTabSz="685821">
              <a:lnSpc>
                <a:spcPct val="90000"/>
              </a:lnSpc>
              <a:spcBef>
                <a:spcPts val="700"/>
              </a:spcBef>
              <a:buSzTx/>
              <a:buFontTx/>
              <a:buNone/>
              <a:defRPr sz="1600" b="1">
                <a:latin typeface="Calibri"/>
                <a:ea typeface="Calibri"/>
                <a:cs typeface="Calibri"/>
                <a:sym typeface="Calibri"/>
              </a:defRPr>
            </a:lvl2pPr>
            <a:lvl3pPr marL="0" indent="975389" defTabSz="685821">
              <a:lnSpc>
                <a:spcPct val="90000"/>
              </a:lnSpc>
              <a:spcBef>
                <a:spcPts val="700"/>
              </a:spcBef>
              <a:buSzTx/>
              <a:buFontTx/>
              <a:buNone/>
              <a:defRPr sz="1600" b="1">
                <a:latin typeface="Calibri"/>
                <a:ea typeface="Calibri"/>
                <a:cs typeface="Calibri"/>
                <a:sym typeface="Calibri"/>
              </a:defRPr>
            </a:lvl3pPr>
            <a:lvl4pPr marL="0" indent="1463085" defTabSz="685821">
              <a:lnSpc>
                <a:spcPct val="90000"/>
              </a:lnSpc>
              <a:spcBef>
                <a:spcPts val="700"/>
              </a:spcBef>
              <a:buSzTx/>
              <a:buFontTx/>
              <a:buNone/>
              <a:defRPr sz="1600" b="1">
                <a:latin typeface="Calibri"/>
                <a:ea typeface="Calibri"/>
                <a:cs typeface="Calibri"/>
                <a:sym typeface="Calibri"/>
              </a:defRPr>
            </a:lvl4pPr>
            <a:lvl5pPr marL="0" indent="1950780" defTabSz="685821">
              <a:lnSpc>
                <a:spcPct val="90000"/>
              </a:lnSpc>
              <a:spcBef>
                <a:spcPts val="700"/>
              </a:spcBef>
              <a:buSzTx/>
              <a:buFontTx/>
              <a:buNone/>
              <a:defRPr sz="1600" b="1">
                <a:latin typeface="Calibri"/>
                <a:ea typeface="Calibri"/>
                <a:cs typeface="Calibri"/>
                <a:sym typeface="Calibri"/>
              </a:defRPr>
            </a:lvl5pPr>
          </a:lstStyle>
          <a:p>
            <a:r>
              <a:t>Body Level One</a:t>
            </a:r>
          </a:p>
          <a:p>
            <a:pPr lvl="1"/>
            <a:r>
              <a:t>Body Level Two</a:t>
            </a:r>
          </a:p>
          <a:p>
            <a:pPr lvl="2"/>
            <a:r>
              <a:t>Body Level Three</a:t>
            </a:r>
          </a:p>
          <a:p>
            <a:pPr lvl="3"/>
            <a:r>
              <a:t>Body Level Four</a:t>
            </a:r>
          </a:p>
          <a:p>
            <a:pPr lvl="4"/>
            <a:r>
              <a:t>Body Level Five</a:t>
            </a:r>
          </a:p>
        </p:txBody>
      </p:sp>
      <p:sp>
        <p:nvSpPr>
          <p:cNvPr id="82" name="Text Placeholder 4"/>
          <p:cNvSpPr>
            <a:spLocks noGrp="1"/>
          </p:cNvSpPr>
          <p:nvPr>
            <p:ph type="body" sz="quarter" idx="21"/>
          </p:nvPr>
        </p:nvSpPr>
        <p:spPr>
          <a:xfrm>
            <a:off x="6153150" y="1681162"/>
            <a:ext cx="3887392" cy="823913"/>
          </a:xfrm>
          <a:prstGeom prst="rect">
            <a:avLst/>
          </a:prstGeom>
          <a:ln w="3175"/>
        </p:spPr>
        <p:txBody>
          <a:bodyPr lIns="32146" tIns="32146" rIns="32146" bIns="32146" anchor="b"/>
          <a:lstStyle/>
          <a:p>
            <a:pPr marL="0" indent="0" defTabSz="685821">
              <a:lnSpc>
                <a:spcPct val="90000"/>
              </a:lnSpc>
              <a:spcBef>
                <a:spcPts val="700"/>
              </a:spcBef>
              <a:buSzTx/>
              <a:buFontTx/>
              <a:buNone/>
              <a:defRPr sz="1600" b="1">
                <a:latin typeface="Calibri"/>
                <a:ea typeface="Calibri"/>
                <a:cs typeface="Calibri"/>
                <a:sym typeface="Calibri"/>
              </a:defRPr>
            </a:pPr>
            <a:endParaRPr/>
          </a:p>
        </p:txBody>
      </p:sp>
      <p:sp>
        <p:nvSpPr>
          <p:cNvPr id="83" name="Slide Number"/>
          <p:cNvSpPr txBox="1">
            <a:spLocks noGrp="1"/>
          </p:cNvSpPr>
          <p:nvPr>
            <p:ph type="sldNum" sz="quarter" idx="2"/>
          </p:nvPr>
        </p:nvSpPr>
        <p:spPr>
          <a:xfrm>
            <a:off x="9859367" y="6454478"/>
            <a:ext cx="179984" cy="168871"/>
          </a:xfrm>
          <a:prstGeom prst="rect">
            <a:avLst/>
          </a:prstGeom>
        </p:spPr>
        <p:txBody>
          <a:bodyPr lIns="32146" tIns="32146" rIns="32146" bIns="32146"/>
          <a:lstStyle>
            <a:lvl1pPr defTabSz="1219169">
              <a:defRPr sz="800"/>
            </a:lvl1p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90" name="Slide Title"/>
          <p:cNvSpPr txBox="1">
            <a:spLocks noGrp="1"/>
          </p:cNvSpPr>
          <p:nvPr>
            <p:ph type="title" hasCustomPrompt="1"/>
          </p:nvPr>
        </p:nvSpPr>
        <p:spPr>
          <a:xfrm>
            <a:off x="1976437" y="1262062"/>
            <a:ext cx="8239126" cy="537437"/>
          </a:xfrm>
          <a:prstGeom prst="rect">
            <a:avLst/>
          </a:prstGeom>
        </p:spPr>
        <p:txBody>
          <a:bodyPr lIns="19049" tIns="19049" rIns="19049" bIns="19049" anchor="t"/>
          <a:lstStyle>
            <a:lvl1pPr defTabSz="1219169">
              <a:lnSpc>
                <a:spcPct val="80000"/>
              </a:lnSpc>
              <a:defRPr sz="4200" b="1" spc="-83">
                <a:solidFill>
                  <a:srgbClr val="000000"/>
                </a:solidFill>
                <a:latin typeface="+mj-lt"/>
                <a:ea typeface="+mj-ea"/>
                <a:cs typeface="+mj-cs"/>
                <a:sym typeface="Helvetica Neue"/>
              </a:defRPr>
            </a:lvl1pPr>
          </a:lstStyle>
          <a:p>
            <a:r>
              <a:t>Slide Title</a:t>
            </a:r>
          </a:p>
        </p:txBody>
      </p:sp>
      <p:sp>
        <p:nvSpPr>
          <p:cNvPr id="91" name="Body Level One…"/>
          <p:cNvSpPr txBox="1">
            <a:spLocks noGrp="1"/>
          </p:cNvSpPr>
          <p:nvPr>
            <p:ph type="body" sz="quarter" idx="1" hasCustomPrompt="1"/>
          </p:nvPr>
        </p:nvSpPr>
        <p:spPr>
          <a:xfrm>
            <a:off x="1976437" y="1747110"/>
            <a:ext cx="8239126" cy="350544"/>
          </a:xfrm>
          <a:prstGeom prst="rect">
            <a:avLst/>
          </a:prstGeom>
        </p:spPr>
        <p:txBody>
          <a:bodyPr lIns="17144" tIns="17144" rIns="17144" bIns="17144"/>
          <a:lstStyle>
            <a:lvl1pPr marL="0" indent="0" defTabSz="321944">
              <a:spcBef>
                <a:spcPts val="0"/>
              </a:spcBef>
              <a:buSzTx/>
              <a:buFontTx/>
              <a:buNone/>
              <a:defRPr sz="2000" b="1">
                <a:solidFill>
                  <a:srgbClr val="005493"/>
                </a:solidFill>
                <a:latin typeface="+mj-lt"/>
                <a:ea typeface="+mj-ea"/>
                <a:cs typeface="+mj-cs"/>
                <a:sym typeface="Helvetica Neue"/>
              </a:defRPr>
            </a:lvl1pPr>
            <a:lvl2pPr marL="0" indent="0" defTabSz="321944">
              <a:spcBef>
                <a:spcPts val="0"/>
              </a:spcBef>
              <a:buSzTx/>
              <a:buFontTx/>
              <a:buNone/>
              <a:defRPr sz="2000" b="1">
                <a:solidFill>
                  <a:srgbClr val="005493"/>
                </a:solidFill>
                <a:latin typeface="+mj-lt"/>
                <a:ea typeface="+mj-ea"/>
                <a:cs typeface="+mj-cs"/>
                <a:sym typeface="Helvetica Neue"/>
              </a:defRPr>
            </a:lvl2pPr>
            <a:lvl3pPr marL="0" indent="0" defTabSz="321944">
              <a:spcBef>
                <a:spcPts val="0"/>
              </a:spcBef>
              <a:buSzTx/>
              <a:buFontTx/>
              <a:buNone/>
              <a:defRPr sz="2000" b="1">
                <a:solidFill>
                  <a:srgbClr val="005493"/>
                </a:solidFill>
                <a:latin typeface="+mj-lt"/>
                <a:ea typeface="+mj-ea"/>
                <a:cs typeface="+mj-cs"/>
                <a:sym typeface="Helvetica Neue"/>
              </a:defRPr>
            </a:lvl3pPr>
            <a:lvl4pPr marL="0" indent="0" defTabSz="321944">
              <a:spcBef>
                <a:spcPts val="0"/>
              </a:spcBef>
              <a:buSzTx/>
              <a:buFontTx/>
              <a:buNone/>
              <a:defRPr sz="2000" b="1">
                <a:solidFill>
                  <a:srgbClr val="005493"/>
                </a:solidFill>
                <a:latin typeface="+mj-lt"/>
                <a:ea typeface="+mj-ea"/>
                <a:cs typeface="+mj-cs"/>
                <a:sym typeface="Helvetica Neue"/>
              </a:defRPr>
            </a:lvl4pPr>
            <a:lvl5pPr marL="0" indent="0" defTabSz="321944">
              <a:spcBef>
                <a:spcPts val="0"/>
              </a:spcBef>
              <a:buSzTx/>
              <a:buFontTx/>
              <a:buNone/>
              <a:defRPr sz="2000" b="1">
                <a:solidFill>
                  <a:srgbClr val="005493"/>
                </a:solidFill>
                <a:latin typeface="+mj-lt"/>
                <a:ea typeface="+mj-ea"/>
                <a:cs typeface="+mj-cs"/>
                <a:sym typeface="Helvetica Neue"/>
              </a:defRPr>
            </a:lvl5pPr>
          </a:lstStyle>
          <a:p>
            <a:r>
              <a:t>Slide Subtitle</a:t>
            </a:r>
          </a:p>
          <a:p>
            <a:pPr lvl="1"/>
            <a:endParaRPr/>
          </a:p>
          <a:p>
            <a:pPr lvl="2"/>
            <a:endParaRPr/>
          </a:p>
          <a:p>
            <a:pPr lvl="3"/>
            <a:endParaRPr/>
          </a:p>
          <a:p>
            <a:pPr lvl="4"/>
            <a:endParaRPr/>
          </a:p>
        </p:txBody>
      </p:sp>
      <p:sp>
        <p:nvSpPr>
          <p:cNvPr id="92" name="Body Level One…"/>
          <p:cNvSpPr txBox="1">
            <a:spLocks noGrp="1"/>
          </p:cNvSpPr>
          <p:nvPr>
            <p:ph type="body" sz="half" idx="21" hasCustomPrompt="1"/>
          </p:nvPr>
        </p:nvSpPr>
        <p:spPr>
          <a:xfrm>
            <a:off x="1976436" y="2450439"/>
            <a:ext cx="8239128" cy="3096006"/>
          </a:xfrm>
          <a:prstGeom prst="rect">
            <a:avLst/>
          </a:prstGeom>
        </p:spPr>
        <p:txBody>
          <a:bodyPr lIns="19049" tIns="19049" rIns="19049" bIns="19049"/>
          <a:lstStyle>
            <a:lvl1pPr marL="279400" indent="-279400" defTabSz="1219169">
              <a:lnSpc>
                <a:spcPct val="90000"/>
              </a:lnSpc>
              <a:spcBef>
                <a:spcPts val="2200"/>
              </a:spcBef>
              <a:buSzPct val="123000"/>
              <a:buFontTx/>
              <a:defRPr sz="2200">
                <a:latin typeface="+mj-lt"/>
                <a:ea typeface="+mj-ea"/>
                <a:cs typeface="+mj-cs"/>
                <a:sym typeface="Helvetica Neue"/>
              </a:defRPr>
            </a:lvl1pPr>
          </a:lstStyle>
          <a:p>
            <a:r>
              <a:t>Slide bullet text</a:t>
            </a:r>
          </a:p>
        </p:txBody>
      </p:sp>
      <p:sp>
        <p:nvSpPr>
          <p:cNvPr id="93" name="Slide Number"/>
          <p:cNvSpPr txBox="1">
            <a:spLocks noGrp="1"/>
          </p:cNvSpPr>
          <p:nvPr>
            <p:ph type="sldNum" sz="quarter" idx="2"/>
          </p:nvPr>
        </p:nvSpPr>
        <p:spPr>
          <a:xfrm>
            <a:off x="6011767" y="5740845"/>
            <a:ext cx="163780" cy="162256"/>
          </a:xfrm>
          <a:prstGeom prst="rect">
            <a:avLst/>
          </a:prstGeom>
        </p:spPr>
        <p:txBody>
          <a:bodyPr lIns="19049" tIns="19049" rIns="19049" bIns="19049" anchor="b"/>
          <a:lstStyle>
            <a:lvl1pPr algn="ctr" defTabSz="292099">
              <a:defRPr sz="800">
                <a:solidFill>
                  <a:srgbClr val="000000"/>
                </a:solidFill>
                <a:latin typeface="+mj-lt"/>
                <a:ea typeface="+mj-ea"/>
                <a:cs typeface="+mj-cs"/>
                <a:sym typeface="Helvetica Neue"/>
              </a:defRPr>
            </a:lvl1p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67831" y="-488888"/>
            <a:ext cx="10515601" cy="13255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defTabSz="914400">
              <a:defRPr>
                <a:solidFill>
                  <a:srgbClr val="888888"/>
                </a:solidFill>
              </a:defRPr>
            </a:lvl1pPr>
          </a:lstStyle>
          <a:p>
            <a:fld id="{86CB4B4D-7CA3-9044-876B-883B54F8677D}" type="slidenum">
              <a:t>‹#›</a:t>
            </a:fld>
            <a:endParaRPr/>
          </a:p>
        </p:txBody>
      </p:sp>
      <p:sp>
        <p:nvSpPr>
          <p:cNvPr id="4" name="Straight Connector 6"/>
          <p:cNvSpPr/>
          <p:nvPr/>
        </p:nvSpPr>
        <p:spPr>
          <a:xfrm>
            <a:off x="362893" y="836675"/>
            <a:ext cx="11466214"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04107" marR="0" indent="-204107"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1pPr>
      <a:lvl2pPr marL="695325" marR="0" indent="-238125" algn="l" defTabSz="914400" rtl="0" latinLnBrk="0">
        <a:lnSpc>
          <a:spcPct val="100000"/>
        </a:lnSpc>
        <a:spcBef>
          <a:spcPts val="1000"/>
        </a:spcBef>
        <a:spcAft>
          <a:spcPts val="0"/>
        </a:spcAft>
        <a:buClrTx/>
        <a:buSzPct val="84000"/>
        <a:buFont typeface="Arial"/>
        <a:buChar char="๏"/>
        <a:tabLst/>
        <a:defRPr sz="2500" b="0" i="0" u="none" strike="noStrike" cap="none" spc="0" baseline="0">
          <a:solidFill>
            <a:srgbClr val="000000"/>
          </a:solidFill>
          <a:uFillTx/>
          <a:latin typeface="Verdana"/>
          <a:ea typeface="Verdana"/>
          <a:cs typeface="Verdana"/>
          <a:sym typeface="Verdana"/>
        </a:defRPr>
      </a:lvl2pPr>
      <a:lvl3pPr marL="1200150" marR="0" indent="-28575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3pPr>
      <a:lvl4pPr marL="1689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4pPr>
      <a:lvl5pPr marL="21463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5pPr>
      <a:lvl6pPr marL="26035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6pPr>
      <a:lvl7pPr marL="30607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7pPr>
      <a:lvl8pPr marL="35179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8pPr>
      <a:lvl9pPr marL="3975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refactoring.guru/"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hyperlink" Target="https://understandlegacycode.com/blog/refactoring-rule-of-thre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www.jetbrains.com/help/webstorm/specific-typescript-refactorings.ht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s://www.scrum.org/resources/blog/making-tech-debt-visible"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https://www.fastcompany.com/3028778/why-facebook-invented-a-new-php-derived-language-called-hack" TargetMode="Externa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thenewstack.io/instagram-makes-smooth-move-python-3/"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hyperlink" Target="https://www.youtube.com/watch?v=66XoCk79kjM" TargetMode="External"/><Relationship Id="rId4" Type="http://schemas.openxmlformats.org/officeDocument/2006/relationships/hyperlink" Target="http://euccas.github.io/blog/20170616/how-instagram-moved-to-python-3.html"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www.nytimes.com/2023/03/15/technology/siri-alexa-google-assistant-artificial-intelligence.html"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5" TargetMode="External"/><Relationship Id="rId13" Type="http://schemas.openxmlformats.org/officeDocument/2006/relationships/hyperlink" Target="https://learning.oreilly.com/library/view/refactoring-improving-the/9780134757681/ch03.xhtml#ch03lev1sec10" TargetMode="External"/><Relationship Id="rId18" Type="http://schemas.openxmlformats.org/officeDocument/2006/relationships/hyperlink" Target="https://learning.oreilly.com/library/view/refactoring-improving-the/9780134757681/ch03.xhtml#ch03lev1sec15" TargetMode="External"/><Relationship Id="rId26" Type="http://schemas.openxmlformats.org/officeDocument/2006/relationships/hyperlink" Target="https://learning.oreilly.com/library/view/refactoring-improving-the/9780134757681/ch03.xhtml#ch03lev1sec23" TargetMode="External"/><Relationship Id="rId3" Type="http://schemas.openxmlformats.org/officeDocument/2006/relationships/image" Target="../media/image2.png"/><Relationship Id="rId21" Type="http://schemas.openxmlformats.org/officeDocument/2006/relationships/hyperlink" Target="https://learning.oreilly.com/library/view/refactoring-improving-the/9780134757681/ch03.xhtml#ch03lev1sec18" TargetMode="External"/><Relationship Id="rId7" Type="http://schemas.openxmlformats.org/officeDocument/2006/relationships/hyperlink" Target="https://learning.oreilly.com/library/view/refactoring-improving-the/9780134757681/ch03.xhtml#ch03lev1sec4" TargetMode="External"/><Relationship Id="rId12" Type="http://schemas.openxmlformats.org/officeDocument/2006/relationships/hyperlink" Target="https://learning.oreilly.com/library/view/refactoring-improving-the/9780134757681/ch03.xhtml#ch03lev1sec9" TargetMode="External"/><Relationship Id="rId17" Type="http://schemas.openxmlformats.org/officeDocument/2006/relationships/hyperlink" Target="https://learning.oreilly.com/library/view/refactoring-improving-the/9780134757681/ch03.xhtml#ch03lev1sec14" TargetMode="External"/><Relationship Id="rId25" Type="http://schemas.openxmlformats.org/officeDocument/2006/relationships/hyperlink" Target="https://learning.oreilly.com/library/view/refactoring-improving-the/9780134757681/ch03.xhtml#ch03lev1sec22"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3" TargetMode="External"/><Relationship Id="rId20" Type="http://schemas.openxmlformats.org/officeDocument/2006/relationships/hyperlink" Target="https://learning.oreilly.com/library/view/refactoring-improving-the/9780134757681/ch03.xhtml#ch03lev1sec17" TargetMode="External"/><Relationship Id="rId1" Type="http://schemas.openxmlformats.org/officeDocument/2006/relationships/slideLayout" Target="../slideLayouts/slideLayout2.xml"/><Relationship Id="rId6" Type="http://schemas.openxmlformats.org/officeDocument/2006/relationships/hyperlink" Target="https://learning.oreilly.com/library/view/refactoring-improving-the/9780134757681/ch03.xhtml#ch03lev1sec3" TargetMode="External"/><Relationship Id="rId11" Type="http://schemas.openxmlformats.org/officeDocument/2006/relationships/hyperlink" Target="https://learning.oreilly.com/library/view/refactoring-improving-the/9780134757681/ch03.xhtml#ch03lev1sec8" TargetMode="External"/><Relationship Id="rId24" Type="http://schemas.openxmlformats.org/officeDocument/2006/relationships/hyperlink" Target="https://learning.oreilly.com/library/view/refactoring-improving-the/9780134757681/ch03.xhtml#ch03lev1sec21" TargetMode="External"/><Relationship Id="rId5" Type="http://schemas.openxmlformats.org/officeDocument/2006/relationships/hyperlink" Target="https://learning.oreilly.com/library/view/refactoring-improving-the/9780134757681/ch03.xhtml#ch03lev1sec2" TargetMode="External"/><Relationship Id="rId15" Type="http://schemas.openxmlformats.org/officeDocument/2006/relationships/hyperlink" Target="https://learning.oreilly.com/library/view/refactoring-improving-the/9780134757681/ch03.xhtml#ch03lev1sec12" TargetMode="External"/><Relationship Id="rId23" Type="http://schemas.openxmlformats.org/officeDocument/2006/relationships/hyperlink" Target="https://learning.oreilly.com/library/view/refactoring-improving-the/9780134757681/ch03.xhtml#ch03lev1sec20" TargetMode="External"/><Relationship Id="rId10" Type="http://schemas.openxmlformats.org/officeDocument/2006/relationships/hyperlink" Target="https://learning.oreilly.com/library/view/refactoring-improving-the/9780134757681/ch03.xhtml#ch03lev1sec7" TargetMode="External"/><Relationship Id="rId19" Type="http://schemas.openxmlformats.org/officeDocument/2006/relationships/hyperlink" Target="https://learning.oreilly.com/library/view/refactoring-improving-the/9780134757681/ch03.xhtml#ch03lev1sec16" TargetMode="External"/><Relationship Id="rId4" Type="http://schemas.openxmlformats.org/officeDocument/2006/relationships/hyperlink" Target="https://learning.oreilly.com/library/view/refactoring-improving-the/9780134757681/ch03.xhtml#ch03lev1sec1" TargetMode="External"/><Relationship Id="rId9" Type="http://schemas.openxmlformats.org/officeDocument/2006/relationships/hyperlink" Target="https://learning.oreilly.com/library/view/refactoring-improving-the/9780134757681/ch03.xhtml#ch03lev1sec6" TargetMode="External"/><Relationship Id="rId14" Type="http://schemas.openxmlformats.org/officeDocument/2006/relationships/hyperlink" Target="https://learning.oreilly.com/library/view/refactoring-improving-the/9780134757681/ch03.xhtml#ch03lev1sec11" TargetMode="External"/><Relationship Id="rId22" Type="http://schemas.openxmlformats.org/officeDocument/2006/relationships/hyperlink" Target="https://learning.oreilly.com/library/view/refactoring-improving-the/9780134757681/ch03.xhtml#ch03lev1sec19"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CS 4530/5500…"/>
          <p:cNvSpPr txBox="1">
            <a:spLocks noGrp="1"/>
          </p:cNvSpPr>
          <p:nvPr>
            <p:ph type="ctrTitle"/>
          </p:nvPr>
        </p:nvSpPr>
        <p:spPr>
          <a:prstGeom prst="rect">
            <a:avLst/>
          </a:prstGeom>
        </p:spPr>
        <p:txBody>
          <a:bodyPr/>
          <a:lstStyle/>
          <a:p>
            <a:r>
              <a:t>CS 4530</a:t>
            </a:r>
          </a:p>
          <a:p>
            <a:r>
              <a:t>Fundamentals of Software Engineering</a:t>
            </a:r>
          </a:p>
          <a:p>
            <a:endParaRPr/>
          </a:p>
          <a:p>
            <a:r>
              <a:t>Module 16: Refactoring and Technical Debt</a:t>
            </a:r>
          </a:p>
        </p:txBody>
      </p:sp>
      <p:sp>
        <p:nvSpPr>
          <p:cNvPr id="121" name="Jonathan Bell, Frank Tip, Mitch Wand…"/>
          <p:cNvSpPr txBox="1">
            <a:spLocks noGrp="1"/>
          </p:cNvSpPr>
          <p:nvPr>
            <p:ph type="subTitle" sz="half" idx="1"/>
          </p:nvPr>
        </p:nvSpPr>
        <p:spPr>
          <a:prstGeom prst="rect">
            <a:avLst/>
          </a:prstGeom>
        </p:spPr>
        <p:txBody>
          <a:bodyPr/>
          <a:lstStyle/>
          <a:p>
            <a:r>
              <a:rPr dirty="0"/>
              <a:t>Adeel Bhutta</a:t>
            </a:r>
            <a:r>
              <a:rPr lang="en-US" dirty="0"/>
              <a:t> and</a:t>
            </a:r>
            <a:r>
              <a:rPr dirty="0"/>
              <a:t> Mitch Wand</a:t>
            </a:r>
          </a:p>
          <a:p>
            <a:r>
              <a:rPr dirty="0"/>
              <a:t>Khoury College of Computer Sciences</a:t>
            </a:r>
          </a:p>
        </p:txBody>
      </p:sp>
      <p:sp>
        <p:nvSpPr>
          <p:cNvPr id="122"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23" name="Rectangle 5"/>
          <p:cNvSpPr txBox="1"/>
          <p:nvPr/>
        </p:nvSpPr>
        <p:spPr>
          <a:xfrm>
            <a:off x="627044" y="5472700"/>
            <a:ext cx="4221957" cy="3385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p>
            <a:pPr algn="l"/>
            <a:r>
              <a:rPr sz="1600" dirty="0"/>
              <a:t>© 202</a:t>
            </a:r>
            <a:r>
              <a:rPr lang="en-US" sz="1600" dirty="0"/>
              <a:t>3</a:t>
            </a:r>
            <a:r>
              <a:rPr sz="1600" dirty="0"/>
              <a:t> Released under the </a:t>
            </a:r>
            <a:r>
              <a:rPr sz="1600" dirty="0">
                <a:hlinkClick r:id="rId2"/>
              </a:rPr>
              <a:t>CC BY-SA</a:t>
            </a:r>
            <a:r>
              <a:rPr sz="1600"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7" name="Table"/>
          <p:cNvGraphicFramePr/>
          <p:nvPr>
            <p:extLst>
              <p:ext uri="{D42A27DB-BD31-4B8C-83A1-F6EECF244321}">
                <p14:modId xmlns:p14="http://schemas.microsoft.com/office/powerpoint/2010/main" val="813587239"/>
              </p:ext>
            </p:extLst>
          </p:nvPr>
        </p:nvGraphicFramePr>
        <p:xfrm>
          <a:off x="911385" y="1311633"/>
          <a:ext cx="10659421" cy="4560327"/>
        </p:xfrm>
        <a:graphic>
          <a:graphicData uri="http://schemas.openxmlformats.org/drawingml/2006/table">
            <a:tbl>
              <a:tblPr bandRow="1">
                <a:tableStyleId>{4C3C2611-4C71-4FC5-86AE-919BDF0F9419}</a:tableStyleId>
              </a:tblPr>
              <a:tblGrid>
                <a:gridCol w="3571839">
                  <a:extLst>
                    <a:ext uri="{9D8B030D-6E8A-4147-A177-3AD203B41FA5}">
                      <a16:colId xmlns:a16="http://schemas.microsoft.com/office/drawing/2014/main" val="20000"/>
                    </a:ext>
                  </a:extLst>
                </a:gridCol>
                <a:gridCol w="7087582">
                  <a:extLst>
                    <a:ext uri="{9D8B030D-6E8A-4147-A177-3AD203B41FA5}">
                      <a16:colId xmlns:a16="http://schemas.microsoft.com/office/drawing/2014/main" val="20001"/>
                    </a:ext>
                  </a:extLst>
                </a:gridCol>
              </a:tblGrid>
              <a:tr h="577301">
                <a:tc>
                  <a:txBody>
                    <a:bodyPr/>
                    <a:lstStyle/>
                    <a:p>
                      <a:pPr algn="ctr" defTabSz="642937">
                        <a:defRPr sz="1800"/>
                      </a:pPr>
                      <a:r>
                        <a:rPr b="1" dirty="0">
                          <a:latin typeface="+mn-lt"/>
                          <a:ea typeface="+mn-ea"/>
                          <a:cs typeface="+mn-cs"/>
                          <a:sym typeface="Helvetica"/>
                        </a:rPr>
                        <a:t>Rename</a:t>
                      </a:r>
                    </a:p>
                  </a:txBody>
                  <a:tcPr marL="50800" marR="50800" marT="50800" marB="50800" anchor="ctr" horzOverflow="overflow">
                    <a:lnL w="3175">
                      <a:miter lim="400000"/>
                    </a:lnL>
                    <a:lnR w="3175">
                      <a:solidFill>
                        <a:srgbClr val="3797C6"/>
                      </a:solidFill>
                      <a:miter lim="400000"/>
                    </a:lnR>
                    <a:lnT w="3175">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provides better intuition for renamed thing’s purpose</a:t>
                      </a:r>
                    </a:p>
                  </a:txBody>
                  <a:tcPr marL="50800" marR="50800" marT="50800" marB="50800" anchor="ctr" horzOverflow="overflow">
                    <a:lnL w="3175">
                      <a:solidFill>
                        <a:srgbClr val="3797C6"/>
                      </a:solidFill>
                      <a:miter lim="400000"/>
                    </a:lnL>
                    <a:lnR w="3175">
                      <a:miter lim="400000"/>
                    </a:lnR>
                    <a:lnT w="3175">
                      <a:miter lim="400000"/>
                    </a:lnT>
                    <a:lnB w="3175">
                      <a:solidFill>
                        <a:srgbClr val="3797C6"/>
                      </a:solidFill>
                      <a:miter lim="400000"/>
                    </a:lnB>
                    <a:solidFill>
                      <a:srgbClr val="EBEBEB"/>
                    </a:solidFill>
                  </a:tcPr>
                </a:tc>
                <a:extLst>
                  <a:ext uri="{0D108BD9-81ED-4DB2-BD59-A6C34878D82A}">
                    <a16:rowId xmlns:a16="http://schemas.microsoft.com/office/drawing/2014/main" val="10000"/>
                  </a:ext>
                </a:extLst>
              </a:tr>
              <a:tr h="467734">
                <a:tc>
                  <a:txBody>
                    <a:bodyPr/>
                    <a:lstStyle/>
                    <a:p>
                      <a:pPr algn="ctr" defTabSz="642937">
                        <a:defRPr sz="1800"/>
                      </a:pPr>
                      <a:r>
                        <a:rPr b="1">
                          <a:latin typeface="+mn-lt"/>
                          <a:ea typeface="+mn-ea"/>
                          <a:cs typeface="+mn-cs"/>
                          <a:sym typeface="Helvetica"/>
                        </a:rPr>
                        <a:t>Extract Method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dirty="0">
                          <a:latin typeface="+mn-lt"/>
                          <a:ea typeface="+mn-ea"/>
                          <a:cs typeface="+mn-cs"/>
                          <a:sym typeface="Helvetica"/>
                        </a:rPr>
                        <a:t>enables reuse; avoids cut-and-paste;  improves readability</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1"/>
                  </a:ext>
                </a:extLst>
              </a:tr>
              <a:tr h="601356">
                <a:tc>
                  <a:txBody>
                    <a:bodyPr/>
                    <a:lstStyle/>
                    <a:p>
                      <a:pPr algn="ctr" defTabSz="642937">
                        <a:defRPr sz="1800"/>
                      </a:pPr>
                      <a:r>
                        <a:rPr b="1">
                          <a:latin typeface="+mn-lt"/>
                          <a:ea typeface="+mn-ea"/>
                          <a:cs typeface="+mn-cs"/>
                          <a:sym typeface="Helvetica"/>
                        </a:rPr>
                        <a:t>Inline Method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dirty="0">
                          <a:latin typeface="+mn-lt"/>
                          <a:ea typeface="+mn-ea"/>
                          <a:cs typeface="+mn-cs"/>
                          <a:sym typeface="Helvetica"/>
                        </a:rPr>
                        <a:t>replace a method call with method’s body; often intermediate step </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2"/>
                  </a:ext>
                </a:extLst>
              </a:tr>
              <a:tr h="422561">
                <a:tc>
                  <a:txBody>
                    <a:bodyPr/>
                    <a:lstStyle/>
                    <a:p>
                      <a:pPr algn="ctr" defTabSz="642937">
                        <a:defRPr sz="1800"/>
                      </a:pPr>
                      <a:r>
                        <a:rPr b="1">
                          <a:latin typeface="+mn-lt"/>
                          <a:ea typeface="+mn-ea"/>
                          <a:cs typeface="+mn-cs"/>
                          <a:sym typeface="Helvetica"/>
                        </a:rPr>
                        <a:t>Extract Local</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introduce a new local variable for an expression</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3"/>
                  </a:ext>
                </a:extLst>
              </a:tr>
              <a:tr h="422561">
                <a:tc>
                  <a:txBody>
                    <a:bodyPr/>
                    <a:lstStyle/>
                    <a:p>
                      <a:pPr algn="ctr" defTabSz="642937">
                        <a:defRPr sz="1800"/>
                      </a:pPr>
                      <a:r>
                        <a:rPr b="1">
                          <a:latin typeface="+mn-lt"/>
                          <a:ea typeface="+mn-ea"/>
                          <a:cs typeface="+mn-cs"/>
                          <a:sym typeface="Helvetica"/>
                        </a:rPr>
                        <a:t>Inline Local</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410765">
                        <a:defRPr sz="1800"/>
                      </a:pPr>
                      <a:r>
                        <a:rPr sz="2100">
                          <a:latin typeface="+mn-lt"/>
                          <a:ea typeface="+mn-ea"/>
                          <a:cs typeface="+mn-cs"/>
                          <a:sym typeface="Helvetica"/>
                        </a:rPr>
                        <a:t>replace a local variable with the expression that defines its value</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4"/>
                  </a:ext>
                </a:extLst>
              </a:tr>
              <a:tr h="543703">
                <a:tc>
                  <a:txBody>
                    <a:bodyPr/>
                    <a:lstStyle/>
                    <a:p>
                      <a:pPr algn="ctr" defTabSz="642937">
                        <a:defRPr sz="1800"/>
                      </a:pPr>
                      <a:r>
                        <a:rPr b="1">
                          <a:latin typeface="+mn-lt"/>
                          <a:ea typeface="+mn-ea"/>
                          <a:cs typeface="+mn-cs"/>
                          <a:sym typeface="Helvetica"/>
                        </a:rPr>
                        <a:t>Change Method Signature</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642937">
                        <a:defRPr sz="1800"/>
                      </a:pPr>
                      <a:r>
                        <a:rPr sz="2100">
                          <a:latin typeface="+mn-lt"/>
                          <a:ea typeface="+mn-ea"/>
                          <a:cs typeface="+mn-cs"/>
                          <a:sym typeface="Helvetica"/>
                        </a:rPr>
                        <a:t>reorder a method’s parameters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5"/>
                  </a:ext>
                </a:extLst>
              </a:tr>
              <a:tr h="466010">
                <a:tc>
                  <a:txBody>
                    <a:bodyPr/>
                    <a:lstStyle/>
                    <a:p>
                      <a:pPr algn="ctr" defTabSz="642937">
                        <a:defRPr sz="1800"/>
                      </a:pPr>
                      <a:r>
                        <a:rPr b="1">
                          <a:latin typeface="+mn-lt"/>
                          <a:ea typeface="+mn-ea"/>
                          <a:cs typeface="+mn-cs"/>
                          <a:sym typeface="Helvetica"/>
                        </a:rPr>
                        <a:t>Encapsulate Field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EBEBEB"/>
                    </a:solidFill>
                  </a:tcPr>
                </a:tc>
                <a:tc>
                  <a:txBody>
                    <a:bodyPr/>
                    <a:lstStyle/>
                    <a:p>
                      <a:pPr algn="l" defTabSz="642937">
                        <a:defRPr sz="1800"/>
                      </a:pPr>
                      <a:r>
                        <a:rPr sz="2100">
                          <a:latin typeface="+mn-lt"/>
                          <a:ea typeface="+mn-ea"/>
                          <a:cs typeface="+mn-cs"/>
                          <a:sym typeface="Helvetica"/>
                        </a:rPr>
                        <a:t>introduce getter/setter methods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EBEBEB"/>
                    </a:solidFill>
                  </a:tcPr>
                </a:tc>
                <a:extLst>
                  <a:ext uri="{0D108BD9-81ED-4DB2-BD59-A6C34878D82A}">
                    <a16:rowId xmlns:a16="http://schemas.microsoft.com/office/drawing/2014/main" val="10006"/>
                  </a:ext>
                </a:extLst>
              </a:tr>
              <a:tr h="599658">
                <a:tc>
                  <a:txBody>
                    <a:bodyPr/>
                    <a:lstStyle/>
                    <a:p>
                      <a:pPr algn="ctr" defTabSz="642937">
                        <a:defRPr sz="1800"/>
                      </a:pPr>
                      <a:r>
                        <a:rPr b="1">
                          <a:latin typeface="+mn-lt"/>
                          <a:ea typeface="+mn-ea"/>
                          <a:cs typeface="+mn-cs"/>
                          <a:sym typeface="Helvetica"/>
                        </a:rPr>
                        <a:t>Convert Local Variable to Field</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miter lim="400000"/>
                    </a:lnB>
                    <a:solidFill>
                      <a:srgbClr val="EBEBEB"/>
                    </a:solidFill>
                  </a:tcPr>
                </a:tc>
                <a:tc>
                  <a:txBody>
                    <a:bodyPr/>
                    <a:lstStyle/>
                    <a:p>
                      <a:pPr algn="l" defTabSz="642937">
                        <a:defRPr sz="1800"/>
                      </a:pPr>
                      <a:r>
                        <a:rPr sz="2100" dirty="0">
                          <a:latin typeface="+mn-lt"/>
                          <a:ea typeface="+mn-ea"/>
                          <a:cs typeface="+mn-cs"/>
                          <a:sym typeface="Helvetica"/>
                        </a:rPr>
                        <a:t>sometimes useful to enable application of Extract Method </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miter lim="400000"/>
                    </a:lnB>
                    <a:solidFill>
                      <a:srgbClr val="EBEBEB"/>
                    </a:solidFill>
                  </a:tcPr>
                </a:tc>
                <a:extLst>
                  <a:ext uri="{0D108BD9-81ED-4DB2-BD59-A6C34878D82A}">
                    <a16:rowId xmlns:a16="http://schemas.microsoft.com/office/drawing/2014/main" val="10007"/>
                  </a:ext>
                </a:extLst>
              </a:tr>
            </a:tbl>
          </a:graphicData>
        </a:graphic>
      </p:graphicFrame>
      <p:sp>
        <p:nvSpPr>
          <p:cNvPr id="188" name="“Local” Refactorings"/>
          <p:cNvSpPr txBox="1">
            <a:spLocks noGrp="1"/>
          </p:cNvSpPr>
          <p:nvPr>
            <p:ph type="title"/>
          </p:nvPr>
        </p:nvSpPr>
        <p:spPr>
          <a:prstGeom prst="rect">
            <a:avLst/>
          </a:prstGeom>
        </p:spPr>
        <p:txBody>
          <a:bodyPr/>
          <a:lstStyle/>
          <a:p>
            <a:r>
              <a:t>Local Refactorings</a:t>
            </a:r>
          </a:p>
        </p:txBody>
      </p:sp>
      <p:sp>
        <p:nvSpPr>
          <p:cNvPr id="18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10</a:t>
            </a:fld>
            <a:endParaRPr/>
          </a:p>
        </p:txBody>
      </p:sp>
      <p:sp>
        <p:nvSpPr>
          <p:cNvPr id="190" name="TextBox 2"/>
          <p:cNvSpPr txBox="1"/>
          <p:nvPr/>
        </p:nvSpPr>
        <p:spPr>
          <a:xfrm>
            <a:off x="9350780" y="845972"/>
            <a:ext cx="2441127"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nchor="ctr">
            <a:spAutoFit/>
          </a:bodyPr>
          <a:lstStyle>
            <a:lvl1pPr>
              <a:defRPr sz="1500"/>
            </a:lvl1pPr>
          </a:lstStyle>
          <a:p>
            <a:r>
              <a:rPr sz="1800" dirty="0">
                <a:hlinkClick r:id="rId3"/>
              </a:rPr>
              <a:t>https://refactoring.guru/</a:t>
            </a:r>
            <a:r>
              <a:rPr lang="en-US" sz="1800" dirty="0"/>
              <a:t> </a:t>
            </a:r>
            <a:endParaRPr sz="1800" dirty="0"/>
          </a:p>
        </p:txBody>
      </p:sp>
      <p:pic>
        <p:nvPicPr>
          <p:cNvPr id="191" name="Picture 8" descr="Picture 8"/>
          <p:cNvPicPr>
            <a:picLocks noChangeAspect="1"/>
          </p:cNvPicPr>
          <p:nvPr/>
        </p:nvPicPr>
        <p:blipFill>
          <a:blip r:embed="rId4"/>
          <a:stretch>
            <a:fillRect/>
          </a:stretch>
        </p:blipFill>
        <p:spPr>
          <a:xfrm>
            <a:off x="8971450" y="-13931"/>
            <a:ext cx="3199789" cy="868862"/>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Text Placeholder 2"/>
          <p:cNvSpPr txBox="1">
            <a:spLocks noGrp="1"/>
          </p:cNvSpPr>
          <p:nvPr>
            <p:ph type="body" idx="1"/>
          </p:nvPr>
        </p:nvSpPr>
        <p:spPr>
          <a:prstGeom prst="rect">
            <a:avLst/>
          </a:prstGeom>
        </p:spPr>
        <p:txBody>
          <a:bodyPr/>
          <a:lstStyle/>
          <a:p>
            <a:r>
              <a:rPr lang="en-US" dirty="0"/>
              <a:t>							</a:t>
            </a:r>
            <a:r>
              <a:rPr dirty="0"/>
              <a:t>aka </a:t>
            </a:r>
            <a:r>
              <a:rPr b="1" i="1" dirty="0"/>
              <a:t>Refactoring by Abstraction</a:t>
            </a:r>
          </a:p>
          <a:p>
            <a:r>
              <a:rPr dirty="0"/>
              <a:t>Bad abstraction is worst than duplication </a:t>
            </a:r>
          </a:p>
          <a:p>
            <a:pPr lvl="1">
              <a:buFont typeface="Arial" panose="020B0604020202020204" pitchFamily="34" charset="0"/>
              <a:buChar char="•"/>
            </a:pPr>
            <a:r>
              <a:rPr dirty="0"/>
              <a:t>(pieces of code that look the same, still represent different concepts).</a:t>
            </a:r>
          </a:p>
          <a:p>
            <a:r>
              <a:rPr dirty="0"/>
              <a:t>Use “</a:t>
            </a:r>
            <a:r>
              <a:rPr dirty="0">
                <a:solidFill>
                  <a:srgbClr val="FF0000"/>
                </a:solidFill>
              </a:rPr>
              <a:t>Rule of Three</a:t>
            </a:r>
            <a:r>
              <a:rPr dirty="0"/>
              <a:t>” – Three strikes and you refactor</a:t>
            </a:r>
            <a:r>
              <a:rPr lang="en-US" dirty="0"/>
              <a:t> </a:t>
            </a:r>
            <a:endParaRPr dirty="0"/>
          </a:p>
        </p:txBody>
      </p:sp>
      <p:sp>
        <p:nvSpPr>
          <p:cNvPr id="196" name="Type-Related Refactorings"/>
          <p:cNvSpPr txBox="1">
            <a:spLocks noGrp="1"/>
          </p:cNvSpPr>
          <p:nvPr>
            <p:ph type="title"/>
          </p:nvPr>
        </p:nvSpPr>
        <p:spPr>
          <a:prstGeom prst="rect">
            <a:avLst/>
          </a:prstGeom>
        </p:spPr>
        <p:txBody>
          <a:bodyPr/>
          <a:lstStyle/>
          <a:p>
            <a:r>
              <a:t>Type-Related Refactorings</a:t>
            </a:r>
          </a:p>
        </p:txBody>
      </p:sp>
      <p:sp>
        <p:nvSpPr>
          <p:cNvPr id="19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11</a:t>
            </a:fld>
            <a:endParaRPr/>
          </a:p>
        </p:txBody>
      </p:sp>
      <p:sp>
        <p:nvSpPr>
          <p:cNvPr id="198" name="TextBox 3"/>
          <p:cNvSpPr txBox="1"/>
          <p:nvPr/>
        </p:nvSpPr>
        <p:spPr>
          <a:xfrm>
            <a:off x="5452117" y="2986090"/>
            <a:ext cx="5772371" cy="3385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nchor="ctr">
            <a:spAutoFit/>
          </a:bodyPr>
          <a:lstStyle/>
          <a:p>
            <a:r>
              <a:rPr sz="1600" dirty="0">
                <a:hlinkClick r:id="rId3"/>
              </a:rPr>
              <a:t>https://understandlegacycode.com/blog/refactoring-rule-of-three/</a:t>
            </a:r>
            <a:r>
              <a:rPr lang="en-US" sz="1600" dirty="0"/>
              <a:t>  </a:t>
            </a:r>
            <a:endParaRPr sz="1600" dirty="0"/>
          </a:p>
        </p:txBody>
      </p:sp>
      <p:graphicFrame>
        <p:nvGraphicFramePr>
          <p:cNvPr id="199" name="Table"/>
          <p:cNvGraphicFramePr/>
          <p:nvPr>
            <p:extLst>
              <p:ext uri="{D42A27DB-BD31-4B8C-83A1-F6EECF244321}">
                <p14:modId xmlns:p14="http://schemas.microsoft.com/office/powerpoint/2010/main" val="2281440942"/>
              </p:ext>
            </p:extLst>
          </p:nvPr>
        </p:nvGraphicFramePr>
        <p:xfrm>
          <a:off x="1187723" y="3413084"/>
          <a:ext cx="9907453" cy="2653030"/>
        </p:xfrm>
        <a:graphic>
          <a:graphicData uri="http://schemas.openxmlformats.org/drawingml/2006/table">
            <a:tbl>
              <a:tblPr bandRow="1">
                <a:tableStyleId>{4C3C2611-4C71-4FC5-86AE-919BDF0F9419}</a:tableStyleId>
              </a:tblPr>
              <a:tblGrid>
                <a:gridCol w="3165100">
                  <a:extLst>
                    <a:ext uri="{9D8B030D-6E8A-4147-A177-3AD203B41FA5}">
                      <a16:colId xmlns:a16="http://schemas.microsoft.com/office/drawing/2014/main" val="20000"/>
                    </a:ext>
                  </a:extLst>
                </a:gridCol>
                <a:gridCol w="6742353">
                  <a:extLst>
                    <a:ext uri="{9D8B030D-6E8A-4147-A177-3AD203B41FA5}">
                      <a16:colId xmlns:a16="http://schemas.microsoft.com/office/drawing/2014/main" val="20001"/>
                    </a:ext>
                  </a:extLst>
                </a:gridCol>
              </a:tblGrid>
              <a:tr h="653340">
                <a:tc>
                  <a:txBody>
                    <a:bodyPr/>
                    <a:lstStyle/>
                    <a:p>
                      <a:pPr lvl="1" algn="ctr" defTabSz="342909">
                        <a:lnSpc>
                          <a:spcPct val="104000"/>
                        </a:lnSpc>
                        <a:spcBef>
                          <a:spcPts val="200"/>
                        </a:spcBef>
                        <a:defRPr sz="2100" b="1">
                          <a:solidFill>
                            <a:srgbClr val="615445"/>
                          </a:solidFill>
                          <a:latin typeface="+mn-lt"/>
                          <a:ea typeface="+mn-ea"/>
                          <a:cs typeface="+mn-cs"/>
                          <a:sym typeface="Helvetica"/>
                        </a:defRPr>
                      </a:pPr>
                      <a:r>
                        <a:rPr dirty="0"/>
                        <a:t>Generalize Declared Type</a:t>
                      </a:r>
                    </a:p>
                  </a:txBody>
                  <a:tcPr marL="50800" marR="50800" marT="50800" marB="50800" anchor="ctr" horzOverflow="overflow">
                    <a:lnL w="3175">
                      <a:miter lim="400000"/>
                    </a:lnL>
                    <a:lnR w="3175">
                      <a:solidFill>
                        <a:srgbClr val="3797C6"/>
                      </a:solidFill>
                      <a:miter lim="400000"/>
                    </a:lnR>
                    <a:lnT w="3175">
                      <a:miter lim="400000"/>
                    </a:lnT>
                    <a:lnB w="3175">
                      <a:solidFill>
                        <a:srgbClr val="3797C6"/>
                      </a:solidFill>
                      <a:miter lim="400000"/>
                    </a:lnB>
                    <a:solidFill>
                      <a:srgbClr val="929000">
                        <a:alpha val="43803"/>
                      </a:srgbClr>
                    </a:solidFill>
                  </a:tcPr>
                </a:tc>
                <a:tc>
                  <a:txBody>
                    <a:bodyPr/>
                    <a:lstStyle/>
                    <a:p>
                      <a:pPr algn="l" defTabSz="642937">
                        <a:defRPr sz="1800"/>
                      </a:pPr>
                      <a:r>
                        <a:rPr sz="2100" dirty="0">
                          <a:latin typeface="Helvetica Light"/>
                          <a:ea typeface="Helvetica Light"/>
                          <a:cs typeface="Helvetica Light"/>
                          <a:sym typeface="Helvetica Light"/>
                        </a:rPr>
                        <a:t>replace type of a declaration with more general type </a:t>
                      </a:r>
                    </a:p>
                  </a:txBody>
                  <a:tcPr marL="50800" marR="50800" marT="50800" marB="50800" anchor="ctr" horzOverflow="overflow">
                    <a:lnL w="3175">
                      <a:solidFill>
                        <a:srgbClr val="3797C6"/>
                      </a:solidFill>
                      <a:miter lim="400000"/>
                    </a:lnL>
                    <a:lnR w="3175">
                      <a:miter lim="400000"/>
                    </a:lnR>
                    <a:lnT w="3175">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650555">
                <a:tc>
                  <a:txBody>
                    <a:bodyPr/>
                    <a:lstStyle/>
                    <a:p>
                      <a:pPr lvl="1" indent="160734" algn="ctr" defTabSz="342909">
                        <a:lnSpc>
                          <a:spcPct val="104000"/>
                        </a:lnSpc>
                        <a:spcBef>
                          <a:spcPts val="200"/>
                        </a:spcBef>
                        <a:defRPr sz="2100" b="1">
                          <a:solidFill>
                            <a:srgbClr val="615445"/>
                          </a:solidFill>
                          <a:latin typeface="+mn-lt"/>
                          <a:ea typeface="+mn-ea"/>
                          <a:cs typeface="+mn-cs"/>
                          <a:sym typeface="Helvetica"/>
                        </a:defRPr>
                      </a:pPr>
                      <a:r>
                        <a:rPr dirty="0"/>
                        <a:t>Extract Interface</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929000">
                        <a:alpha val="43803"/>
                      </a:srgbClr>
                    </a:solidFill>
                  </a:tcPr>
                </a:tc>
                <a:tc>
                  <a:txBody>
                    <a:bodyPr/>
                    <a:lstStyle/>
                    <a:p>
                      <a:pPr algn="l" defTabSz="642937">
                        <a:defRPr sz="1800"/>
                      </a:pPr>
                      <a:r>
                        <a:rPr sz="2100" dirty="0">
                          <a:latin typeface="Helvetica Light"/>
                          <a:ea typeface="Helvetica Light"/>
                          <a:cs typeface="Helvetica Light"/>
                          <a:sym typeface="Helvetica Light"/>
                        </a:rPr>
                        <a:t>create new interface, and update code to use it where possible</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395390">
                <a:tc>
                  <a:txBody>
                    <a:bodyPr/>
                    <a:lstStyle/>
                    <a:p>
                      <a:pPr lvl="1" algn="ctr" defTabSz="342909">
                        <a:lnSpc>
                          <a:spcPct val="104000"/>
                        </a:lnSpc>
                        <a:spcBef>
                          <a:spcPts val="200"/>
                        </a:spcBef>
                        <a:defRPr sz="2100" b="1">
                          <a:solidFill>
                            <a:srgbClr val="615445"/>
                          </a:solidFill>
                          <a:latin typeface="+mn-lt"/>
                          <a:ea typeface="+mn-ea"/>
                          <a:cs typeface="+mn-cs"/>
                          <a:sym typeface="Helvetica"/>
                        </a:defRPr>
                      </a:pPr>
                      <a:r>
                        <a:rPr dirty="0"/>
                        <a:t>Pull Up Members</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solidFill>
                        <a:srgbClr val="3797C6"/>
                      </a:solidFill>
                      <a:miter lim="400000"/>
                    </a:lnB>
                    <a:solidFill>
                      <a:srgbClr val="929000">
                        <a:alpha val="43803"/>
                      </a:srgbClr>
                    </a:solidFill>
                  </a:tcPr>
                </a:tc>
                <a:tc>
                  <a:txBody>
                    <a:bodyPr/>
                    <a:lstStyle/>
                    <a:p>
                      <a:pPr algn="l" defTabSz="642937">
                        <a:defRPr sz="1800"/>
                      </a:pPr>
                      <a:r>
                        <a:rPr sz="2100" dirty="0">
                          <a:latin typeface="Helvetica Light"/>
                          <a:ea typeface="Helvetica Light"/>
                          <a:cs typeface="Helvetica Light"/>
                          <a:sym typeface="Helvetica Light"/>
                        </a:rPr>
                        <a:t>move methods and fields to a superclass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653340">
                <a:tc>
                  <a:txBody>
                    <a:bodyPr/>
                    <a:lstStyle/>
                    <a:p>
                      <a:pPr lvl="1" algn="ctr" defTabSz="342909">
                        <a:lnSpc>
                          <a:spcPct val="104000"/>
                        </a:lnSpc>
                        <a:spcBef>
                          <a:spcPts val="200"/>
                        </a:spcBef>
                        <a:defRPr sz="2100" b="1">
                          <a:solidFill>
                            <a:srgbClr val="615445"/>
                          </a:solidFill>
                          <a:latin typeface="+mn-lt"/>
                          <a:ea typeface="+mn-ea"/>
                          <a:cs typeface="+mn-cs"/>
                          <a:sym typeface="Helvetica"/>
                        </a:defRPr>
                      </a:pPr>
                      <a:r>
                        <a:rPr dirty="0"/>
                        <a:t>Infer Generic Type Arguments</a:t>
                      </a:r>
                    </a:p>
                  </a:txBody>
                  <a:tcPr marL="50800" marR="50800" marT="50800" marB="50800" anchor="ctr" horzOverflow="overflow">
                    <a:lnL w="3175">
                      <a:miter lim="400000"/>
                    </a:lnL>
                    <a:lnR w="3175">
                      <a:solidFill>
                        <a:srgbClr val="3797C6"/>
                      </a:solidFill>
                      <a:miter lim="400000"/>
                    </a:lnR>
                    <a:lnT w="3175">
                      <a:solidFill>
                        <a:srgbClr val="3797C6"/>
                      </a:solidFill>
                      <a:miter lim="400000"/>
                    </a:lnT>
                    <a:lnB w="3175">
                      <a:miter lim="400000"/>
                    </a:lnB>
                    <a:solidFill>
                      <a:srgbClr val="929000">
                        <a:alpha val="43803"/>
                      </a:srgbClr>
                    </a:solidFill>
                  </a:tcPr>
                </a:tc>
                <a:tc>
                  <a:txBody>
                    <a:bodyPr/>
                    <a:lstStyle/>
                    <a:p>
                      <a:pPr algn="l" defTabSz="642937">
                        <a:defRPr sz="1800"/>
                      </a:pPr>
                      <a:r>
                        <a:rPr sz="21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3175">
                      <a:solidFill>
                        <a:srgbClr val="3797C6"/>
                      </a:solidFill>
                      <a:miter lim="400000"/>
                    </a:lnL>
                    <a:lnR w="3175">
                      <a:miter lim="400000"/>
                    </a:lnR>
                    <a:lnT w="3175">
                      <a:solidFill>
                        <a:srgbClr val="3797C6"/>
                      </a:solidFill>
                      <a:miter lim="400000"/>
                    </a:lnT>
                    <a:lnB w="3175">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
        <p:nvSpPr>
          <p:cNvPr id="3" name="TextBox 2">
            <a:extLst>
              <a:ext uri="{FF2B5EF4-FFF2-40B4-BE49-F238E27FC236}">
                <a16:creationId xmlns:a16="http://schemas.microsoft.com/office/drawing/2014/main" id="{BEE4D382-AAAB-23DE-0DB3-02C82CA371D9}"/>
              </a:ext>
            </a:extLst>
          </p:cNvPr>
          <p:cNvSpPr txBox="1"/>
          <p:nvPr/>
        </p:nvSpPr>
        <p:spPr>
          <a:xfrm>
            <a:off x="3206338" y="6549367"/>
            <a:ext cx="8018150" cy="2769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t>Typescript-specific Refactoring </a:t>
            </a:r>
            <a:r>
              <a:rPr lang="en-US" dirty="0">
                <a:hlinkClick r:id="rId4"/>
              </a:rPr>
              <a:t>https://www.jetbrains.com/help/webstorm/specific-typescript-refactorings.html</a:t>
            </a:r>
            <a:r>
              <a:rPr lang="en-US" dirty="0"/>
              <a:t> </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Why Refactor?"/>
          <p:cNvSpPr txBox="1">
            <a:spLocks noGrp="1"/>
          </p:cNvSpPr>
          <p:nvPr>
            <p:ph type="title"/>
          </p:nvPr>
        </p:nvSpPr>
        <p:spPr>
          <a:prstGeom prst="rect">
            <a:avLst/>
          </a:prstGeom>
        </p:spPr>
        <p:txBody>
          <a:bodyPr/>
          <a:lstStyle/>
          <a:p>
            <a:r>
              <a:t>Why Refactor?</a:t>
            </a:r>
          </a:p>
        </p:txBody>
      </p:sp>
      <p:sp>
        <p:nvSpPr>
          <p:cNvPr id="20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12</a:t>
            </a:fld>
            <a:endParaRPr/>
          </a:p>
        </p:txBody>
      </p:sp>
      <p:pic>
        <p:nvPicPr>
          <p:cNvPr id="205" name="Image" descr="Image"/>
          <p:cNvPicPr>
            <a:picLocks noChangeAspect="1"/>
          </p:cNvPicPr>
          <p:nvPr/>
        </p:nvPicPr>
        <p:blipFill>
          <a:blip r:embed="rId3">
            <a:alphaModFix amt="51149"/>
          </a:blip>
          <a:stretch>
            <a:fillRect/>
          </a:stretch>
        </p:blipFill>
        <p:spPr>
          <a:xfrm>
            <a:off x="593011" y="1961748"/>
            <a:ext cx="10760789" cy="4701317"/>
          </a:xfrm>
          <a:prstGeom prst="rect">
            <a:avLst/>
          </a:prstGeom>
          <a:ln w="12700">
            <a:miter lim="400000"/>
          </a:ln>
        </p:spPr>
      </p:pic>
      <p:sp>
        <p:nvSpPr>
          <p:cNvPr id="206" name="Slide Subtitle"/>
          <p:cNvSpPr txBox="1">
            <a:spLocks noGrp="1"/>
          </p:cNvSpPr>
          <p:nvPr>
            <p:ph type="body" idx="1"/>
          </p:nvPr>
        </p:nvSpPr>
        <p:spPr>
          <a:xfrm>
            <a:off x="392995" y="876068"/>
            <a:ext cx="11696203" cy="5517555"/>
          </a:xfrm>
          <a:prstGeom prst="rect">
            <a:avLst/>
          </a:prstGeom>
        </p:spPr>
        <p:txBody>
          <a:bodyPr/>
          <a:lstStyle/>
          <a:p>
            <a:r>
              <a:t>New or anticipated requirements </a:t>
            </a:r>
            <a:r>
              <a:rPr>
                <a:solidFill>
                  <a:schemeClr val="accent2">
                    <a:satOff val="-18194"/>
                    <a:lumOff val="-11215"/>
                  </a:schemeClr>
                </a:solidFill>
              </a:rPr>
              <a:t>require a different design</a:t>
            </a:r>
          </a:p>
          <a:p>
            <a:r>
              <a:t>Altered design will make </a:t>
            </a:r>
            <a:r>
              <a:rPr>
                <a:solidFill>
                  <a:schemeClr val="accent2">
                    <a:satOff val="-18194"/>
                    <a:lumOff val="-11215"/>
                  </a:schemeClr>
                </a:solidFill>
              </a:rPr>
              <a:t>testing easier</a:t>
            </a:r>
          </a:p>
          <a:p>
            <a:r>
              <a:t>Altered design will </a:t>
            </a:r>
            <a:r>
              <a:rPr>
                <a:solidFill>
                  <a:schemeClr val="accent2">
                    <a:satOff val="-18194"/>
                    <a:lumOff val="-11215"/>
                  </a:schemeClr>
                </a:solidFill>
              </a:rPr>
              <a:t>improve maintainability</a:t>
            </a:r>
          </a:p>
          <a:p>
            <a:r>
              <a:rPr>
                <a:solidFill>
                  <a:schemeClr val="accent2">
                    <a:satOff val="-18194"/>
                    <a:lumOff val="-11215"/>
                  </a:schemeClr>
                </a:solidFill>
              </a:rPr>
              <a:t>Fix sloppiness</a:t>
            </a:r>
            <a:r>
              <a:t> by programmers </a:t>
            </a:r>
          </a:p>
          <a:p>
            <a:r>
              <a:t>Retire or avoid technical debt</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When to refactor?"/>
          <p:cNvSpPr txBox="1">
            <a:spLocks noGrp="1"/>
          </p:cNvSpPr>
          <p:nvPr>
            <p:ph type="title"/>
          </p:nvPr>
        </p:nvSpPr>
        <p:spPr>
          <a:prstGeom prst="rect">
            <a:avLst/>
          </a:prstGeom>
        </p:spPr>
        <p:txBody>
          <a:bodyPr>
            <a:normAutofit/>
          </a:bodyPr>
          <a:lstStyle/>
          <a:p>
            <a:r>
              <a:rPr sz="3600" dirty="0"/>
              <a:t>When to refactor?</a:t>
            </a:r>
          </a:p>
        </p:txBody>
      </p:sp>
      <p:sp>
        <p:nvSpPr>
          <p:cNvPr id="211" name="Refactoring is incremental redesign"/>
          <p:cNvSpPr txBox="1">
            <a:spLocks noGrp="1"/>
          </p:cNvSpPr>
          <p:nvPr>
            <p:ph type="body" idx="1"/>
          </p:nvPr>
        </p:nvSpPr>
        <p:spPr>
          <a:xfrm>
            <a:off x="348432" y="943371"/>
            <a:ext cx="11696203" cy="5517556"/>
          </a:xfrm>
          <a:prstGeom prst="rect">
            <a:avLst/>
          </a:prstGeom>
        </p:spPr>
        <p:txBody>
          <a:bodyPr/>
          <a:lstStyle/>
          <a:p>
            <a:r>
              <a:rPr dirty="0"/>
              <a:t>Refactoring is incremental redesign</a:t>
            </a:r>
          </a:p>
          <a:p>
            <a:r>
              <a:rPr dirty="0"/>
              <a:t>Acknowledge that it is </a:t>
            </a:r>
            <a:r>
              <a:rPr i="1" dirty="0">
                <a:solidFill>
                  <a:schemeClr val="accent2">
                    <a:satOff val="-18194"/>
                    <a:lumOff val="-11215"/>
                  </a:schemeClr>
                </a:solidFill>
              </a:rPr>
              <a:t>difficult to get design right the first time</a:t>
            </a:r>
          </a:p>
          <a:p>
            <a:r>
              <a:rPr dirty="0"/>
              <a:t>When?</a:t>
            </a:r>
          </a:p>
          <a:p>
            <a:pPr lvl="1">
              <a:buFont typeface="Arial" panose="020B0604020202020204" pitchFamily="34" charset="0"/>
              <a:buChar char="•"/>
            </a:pPr>
            <a:r>
              <a:rPr dirty="0"/>
              <a:t>adding new functionality, </a:t>
            </a:r>
          </a:p>
          <a:p>
            <a:pPr lvl="1">
              <a:buFont typeface="Arial" panose="020B0604020202020204" pitchFamily="34" charset="0"/>
              <a:buChar char="•"/>
            </a:pPr>
            <a:r>
              <a:rPr dirty="0"/>
              <a:t>fixing a bug, </a:t>
            </a:r>
          </a:p>
          <a:p>
            <a:pPr lvl="1">
              <a:buFont typeface="Arial" panose="020B0604020202020204" pitchFamily="34" charset="0"/>
              <a:buChar char="•"/>
            </a:pPr>
            <a:r>
              <a:rPr dirty="0"/>
              <a:t>doing code review, or </a:t>
            </a:r>
          </a:p>
          <a:p>
            <a:pPr lvl="1">
              <a:buFont typeface="Arial" panose="020B0604020202020204" pitchFamily="34" charset="0"/>
              <a:buChar char="•"/>
            </a:pPr>
            <a:r>
              <a:rPr dirty="0"/>
              <a:t>any time</a:t>
            </a:r>
          </a:p>
          <a:p>
            <a:r>
              <a:rPr dirty="0"/>
              <a:t>A key part of TDD!</a:t>
            </a:r>
          </a:p>
          <a:p>
            <a:r>
              <a:rPr dirty="0"/>
              <a:t>Refactoring evolves design in increments</a:t>
            </a:r>
          </a:p>
          <a:p>
            <a:r>
              <a:rPr dirty="0"/>
              <a:t>Refactoring reduces technical debt</a:t>
            </a:r>
          </a:p>
        </p:txBody>
      </p:sp>
      <p:sp>
        <p:nvSpPr>
          <p:cNvPr id="21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13</a:t>
            </a:fld>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Why Refactor?"/>
          <p:cNvSpPr txBox="1">
            <a:spLocks noGrp="1"/>
          </p:cNvSpPr>
          <p:nvPr>
            <p:ph type="title"/>
          </p:nvPr>
        </p:nvSpPr>
        <p:spPr>
          <a:prstGeom prst="rect">
            <a:avLst/>
          </a:prstGeom>
        </p:spPr>
        <p:txBody>
          <a:bodyPr>
            <a:normAutofit/>
          </a:bodyPr>
          <a:lstStyle/>
          <a:p>
            <a:r>
              <a:rPr sz="3600" dirty="0"/>
              <a:t>Refactoring with TDD</a:t>
            </a:r>
          </a:p>
        </p:txBody>
      </p:sp>
      <p:sp>
        <p:nvSpPr>
          <p:cNvPr id="217" name="Slide Subtitle"/>
          <p:cNvSpPr txBox="1">
            <a:spLocks noGrp="1"/>
          </p:cNvSpPr>
          <p:nvPr>
            <p:ph type="body" idx="1"/>
          </p:nvPr>
        </p:nvSpPr>
        <p:spPr>
          <a:prstGeom prst="rect">
            <a:avLst/>
          </a:prstGeom>
        </p:spPr>
        <p:txBody>
          <a:bodyPr/>
          <a:lstStyle/>
          <a:p>
            <a:r>
              <a:rPr b="1">
                <a:solidFill>
                  <a:schemeClr val="accent2">
                    <a:satOff val="-18194"/>
                    <a:lumOff val="-11215"/>
                  </a:schemeClr>
                </a:solidFill>
              </a:rPr>
              <a:t>Red</a:t>
            </a:r>
            <a:r>
              <a:t>: start writing failing “red-test”. Stop and check what needs to be written</a:t>
            </a:r>
          </a:p>
          <a:p>
            <a:r>
              <a:rPr b="1">
                <a:solidFill>
                  <a:schemeClr val="accent6">
                    <a:lumOff val="-9568"/>
                  </a:schemeClr>
                </a:solidFill>
              </a:rPr>
              <a:t>Green</a:t>
            </a:r>
            <a:r>
              <a:t>: next, write simplest code that gets tests to “green”</a:t>
            </a:r>
          </a:p>
          <a:p>
            <a:r>
              <a:rPr b="1">
                <a:solidFill>
                  <a:schemeClr val="accent3">
                    <a:lumOff val="-12941"/>
                  </a:schemeClr>
                </a:solidFill>
              </a:rPr>
              <a:t>Refactor</a:t>
            </a:r>
            <a:r>
              <a:t>: finally, focus on improving &amp; enhancing code while keeping test green</a:t>
            </a:r>
          </a:p>
        </p:txBody>
      </p:sp>
      <p:sp>
        <p:nvSpPr>
          <p:cNvPr id="21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14</a:t>
            </a:fld>
            <a:endParaRPr/>
          </a:p>
        </p:txBody>
      </p:sp>
      <p:pic>
        <p:nvPicPr>
          <p:cNvPr id="219" name="Picture 2" descr="Picture 2"/>
          <p:cNvPicPr>
            <a:picLocks noChangeAspect="1"/>
          </p:cNvPicPr>
          <p:nvPr/>
        </p:nvPicPr>
        <p:blipFill>
          <a:blip r:embed="rId3"/>
          <a:stretch>
            <a:fillRect/>
          </a:stretch>
        </p:blipFill>
        <p:spPr>
          <a:xfrm>
            <a:off x="1166049" y="2377582"/>
            <a:ext cx="8726097" cy="4285483"/>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Observations"/>
          <p:cNvSpPr txBox="1">
            <a:spLocks noGrp="1"/>
          </p:cNvSpPr>
          <p:nvPr>
            <p:ph type="title"/>
          </p:nvPr>
        </p:nvSpPr>
        <p:spPr>
          <a:prstGeom prst="rect">
            <a:avLst/>
          </a:prstGeom>
        </p:spPr>
        <p:txBody>
          <a:bodyPr>
            <a:normAutofit/>
          </a:bodyPr>
          <a:lstStyle>
            <a:lvl1pPr defTabSz="963143">
              <a:defRPr sz="3200" spc="-68"/>
            </a:lvl1pPr>
          </a:lstStyle>
          <a:p>
            <a:r>
              <a:rPr sz="3600" dirty="0"/>
              <a:t>Refactoring Benefits</a:t>
            </a:r>
          </a:p>
        </p:txBody>
      </p:sp>
      <p:sp>
        <p:nvSpPr>
          <p:cNvPr id="224" name="Text Placeholder 7"/>
          <p:cNvSpPr txBox="1">
            <a:spLocks noGrp="1"/>
          </p:cNvSpPr>
          <p:nvPr>
            <p:ph type="body" idx="1"/>
          </p:nvPr>
        </p:nvSpPr>
        <p:spPr>
          <a:prstGeom prst="rect">
            <a:avLst/>
          </a:prstGeom>
        </p:spPr>
        <p:txBody>
          <a:bodyPr/>
          <a:lstStyle/>
          <a:p>
            <a:r>
              <a:rPr dirty="0"/>
              <a:t>Small incremental steps that preserve program behavior</a:t>
            </a:r>
          </a:p>
          <a:p>
            <a:pPr lvl="1">
              <a:buFont typeface="Arial" panose="020B0604020202020204" pitchFamily="34" charset="0"/>
              <a:buChar char="•"/>
            </a:pPr>
            <a:r>
              <a:rPr dirty="0"/>
              <a:t>…simplify regression testing</a:t>
            </a:r>
          </a:p>
          <a:p>
            <a:r>
              <a:rPr dirty="0"/>
              <a:t>Aiming for simple steps</a:t>
            </a:r>
          </a:p>
          <a:p>
            <a:pPr lvl="1">
              <a:buFont typeface="Arial" panose="020B0604020202020204" pitchFamily="34" charset="0"/>
              <a:buChar char="•"/>
            </a:pPr>
            <a:r>
              <a:rPr dirty="0"/>
              <a:t>…allows for automation</a:t>
            </a:r>
          </a:p>
          <a:p>
            <a:r>
              <a:rPr dirty="0"/>
              <a:t>Refactoring needs not proceed in a straight line</a:t>
            </a:r>
          </a:p>
          <a:p>
            <a:pPr lvl="1">
              <a:buFont typeface="Arial" panose="020B0604020202020204" pitchFamily="34" charset="0"/>
              <a:buChar char="•"/>
            </a:pPr>
            <a:r>
              <a:rPr dirty="0"/>
              <a:t>…sometimes, you want to undo a step you did earlier</a:t>
            </a:r>
          </a:p>
          <a:p>
            <a:pPr lvl="1">
              <a:buFont typeface="Arial" panose="020B0604020202020204" pitchFamily="34" charset="0"/>
              <a:buChar char="•"/>
            </a:pPr>
            <a:r>
              <a:rPr dirty="0"/>
              <a:t>…when you have insights for a better design</a:t>
            </a:r>
          </a:p>
          <a:p>
            <a:pPr lvl="1">
              <a:buFont typeface="Arial" panose="020B0604020202020204" pitchFamily="34" charset="0"/>
              <a:buChar char="•"/>
            </a:pPr>
            <a:r>
              <a:rPr dirty="0"/>
              <a:t>Having a name for what you did makes </a:t>
            </a:r>
            <a:r>
              <a:rPr dirty="0" err="1"/>
              <a:t>undos</a:t>
            </a:r>
            <a:r>
              <a:rPr dirty="0"/>
              <a:t> easier</a:t>
            </a:r>
          </a:p>
        </p:txBody>
      </p:sp>
      <p:sp>
        <p:nvSpPr>
          <p:cNvPr id="22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15</a:t>
            </a:fld>
            <a:endParaRP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Refactoring Risks"/>
          <p:cNvSpPr txBox="1">
            <a:spLocks noGrp="1"/>
          </p:cNvSpPr>
          <p:nvPr>
            <p:ph type="title"/>
          </p:nvPr>
        </p:nvSpPr>
        <p:spPr>
          <a:prstGeom prst="rect">
            <a:avLst/>
          </a:prstGeom>
        </p:spPr>
        <p:txBody>
          <a:bodyPr/>
          <a:lstStyle/>
          <a:p>
            <a:r>
              <a:t>Refactoring Risks</a:t>
            </a:r>
          </a:p>
        </p:txBody>
      </p:sp>
      <p:sp>
        <p:nvSpPr>
          <p:cNvPr id="230" name="Slide Subtitle"/>
          <p:cNvSpPr txBox="1">
            <a:spLocks noGrp="1"/>
          </p:cNvSpPr>
          <p:nvPr>
            <p:ph type="body" idx="1"/>
          </p:nvPr>
        </p:nvSpPr>
        <p:spPr>
          <a:prstGeom prst="rect">
            <a:avLst/>
          </a:prstGeom>
        </p:spPr>
        <p:txBody>
          <a:bodyPr/>
          <a:lstStyle/>
          <a:p>
            <a:r>
              <a:rPr dirty="0"/>
              <a:t>Developer time is valuable: is this the best use of</a:t>
            </a:r>
            <a:r>
              <a:rPr lang="en-US" dirty="0"/>
              <a:t> your</a:t>
            </a:r>
            <a:r>
              <a:rPr dirty="0"/>
              <a:t> time today?</a:t>
            </a:r>
          </a:p>
          <a:p>
            <a:r>
              <a:rPr dirty="0"/>
              <a:t>Despite best intentions, may not be safe</a:t>
            </a:r>
          </a:p>
          <a:p>
            <a:r>
              <a:rPr dirty="0"/>
              <a:t>Potential for version control conflicts</a:t>
            </a:r>
          </a:p>
        </p:txBody>
      </p:sp>
      <p:sp>
        <p:nvSpPr>
          <p:cNvPr id="23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16</a:t>
            </a:fld>
            <a:endParaRP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AC1B6E-BDB6-43F1-8D1F-AE2692FDCE7D}"/>
              </a:ext>
            </a:extLst>
          </p:cNvPr>
          <p:cNvSpPr>
            <a:spLocks noGrp="1"/>
          </p:cNvSpPr>
          <p:nvPr>
            <p:ph type="title"/>
          </p:nvPr>
        </p:nvSpPr>
        <p:spPr>
          <a:xfrm>
            <a:off x="1976436" y="2058698"/>
            <a:ext cx="8239128" cy="1743078"/>
          </a:xfrm>
        </p:spPr>
        <p:txBody>
          <a:bodyPr>
            <a:normAutofit/>
          </a:bodyPr>
          <a:lstStyle/>
          <a:p>
            <a:r>
              <a:rPr lang="en-US" sz="3797" dirty="0"/>
              <a:t>It brings us to Technical Debt</a:t>
            </a:r>
          </a:p>
        </p:txBody>
      </p:sp>
    </p:spTree>
    <p:extLst>
      <p:ext uri="{BB962C8B-B14F-4D97-AF65-F5344CB8AC3E}">
        <p14:creationId xmlns:p14="http://schemas.microsoft.com/office/powerpoint/2010/main" val="323129853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Rectangle 5"/>
          <p:cNvSpPr/>
          <p:nvPr/>
        </p:nvSpPr>
        <p:spPr>
          <a:xfrm>
            <a:off x="9182344" y="6179958"/>
            <a:ext cx="1766120" cy="346532"/>
          </a:xfrm>
          <a:prstGeom prst="rect">
            <a:avLst/>
          </a:prstGeom>
          <a:gradFill>
            <a:gsLst>
              <a:gs pos="0">
                <a:schemeClr val="accent4">
                  <a:hueOff val="-406799"/>
                  <a:lumOff val="30382"/>
                </a:schemeClr>
              </a:gs>
              <a:gs pos="50000">
                <a:srgbClr val="FFD58D"/>
              </a:gs>
              <a:gs pos="100000">
                <a:schemeClr val="accent4">
                  <a:hueOff val="-362075"/>
                  <a:lumOff val="23565"/>
                </a:schemeClr>
              </a:gs>
            </a:gsLst>
            <a:lin ang="5400000"/>
          </a:gradFill>
          <a:ln w="6350">
            <a:solidFill>
              <a:schemeClr val="accent4"/>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lvl1pPr>
              <a:defRPr sz="2000" b="1"/>
            </a:lvl1pPr>
          </a:lstStyle>
          <a:p>
            <a:r>
              <a:t>Not just code!</a:t>
            </a:r>
          </a:p>
        </p:txBody>
      </p:sp>
      <p:sp>
        <p:nvSpPr>
          <p:cNvPr id="236" name="Refactoring Risks"/>
          <p:cNvSpPr txBox="1">
            <a:spLocks noGrp="1"/>
          </p:cNvSpPr>
          <p:nvPr>
            <p:ph type="title"/>
          </p:nvPr>
        </p:nvSpPr>
        <p:spPr>
          <a:prstGeom prst="rect">
            <a:avLst/>
          </a:prstGeom>
        </p:spPr>
        <p:txBody>
          <a:bodyPr/>
          <a:lstStyle/>
          <a:p>
            <a:r>
              <a:t>Technical Debt</a:t>
            </a:r>
          </a:p>
        </p:txBody>
      </p:sp>
      <p:sp>
        <p:nvSpPr>
          <p:cNvPr id="237" name="Developer time is valuable: is this the best use of time today?…"/>
          <p:cNvSpPr txBox="1">
            <a:spLocks noGrp="1"/>
          </p:cNvSpPr>
          <p:nvPr>
            <p:ph type="body" idx="1"/>
          </p:nvPr>
        </p:nvSpPr>
        <p:spPr>
          <a:xfrm>
            <a:off x="323032" y="943371"/>
            <a:ext cx="11696203" cy="4348362"/>
          </a:xfrm>
          <a:prstGeom prst="rect">
            <a:avLst/>
          </a:prstGeom>
        </p:spPr>
        <p:txBody>
          <a:bodyPr/>
          <a:lstStyle/>
          <a:p>
            <a:r>
              <a:rPr dirty="0"/>
              <a:t>… is the accumulation of internal problems in a code base</a:t>
            </a:r>
          </a:p>
          <a:p>
            <a:pPr>
              <a:defRPr i="1"/>
            </a:pPr>
            <a:r>
              <a:rPr dirty="0"/>
              <a:t>Internal because they don’t show as user-visible failures</a:t>
            </a:r>
          </a:p>
          <a:p>
            <a:r>
              <a:rPr dirty="0"/>
              <a:t>Examples:</a:t>
            </a:r>
          </a:p>
          <a:p>
            <a:pPr lvl="1">
              <a:buFont typeface="Arial" panose="020B0604020202020204" pitchFamily="34" charset="0"/>
              <a:buChar char="•"/>
            </a:pPr>
            <a:r>
              <a:rPr dirty="0"/>
              <a:t>Code Smells</a:t>
            </a:r>
          </a:p>
          <a:p>
            <a:pPr lvl="1">
              <a:buFont typeface="Arial" panose="020B0604020202020204" pitchFamily="34" charset="0"/>
              <a:buChar char="•"/>
            </a:pPr>
            <a:r>
              <a:rPr dirty="0"/>
              <a:t>Missing tests</a:t>
            </a:r>
          </a:p>
          <a:p>
            <a:pPr lvl="1">
              <a:buFont typeface="Arial" panose="020B0604020202020204" pitchFamily="34" charset="0"/>
              <a:buChar char="•"/>
            </a:pPr>
            <a:r>
              <a:rPr dirty="0"/>
              <a:t>Missing documentation</a:t>
            </a:r>
          </a:p>
          <a:p>
            <a:pPr lvl="1">
              <a:buFont typeface="Arial" panose="020B0604020202020204" pitchFamily="34" charset="0"/>
              <a:buChar char="•"/>
            </a:pPr>
            <a:r>
              <a:rPr dirty="0"/>
              <a:t>Dependency on old versions of third-party systems</a:t>
            </a:r>
          </a:p>
          <a:p>
            <a:pPr lvl="1">
              <a:buFont typeface="Arial" panose="020B0604020202020204" pitchFamily="34" charset="0"/>
              <a:buChar char="•"/>
            </a:pPr>
            <a:r>
              <a:rPr dirty="0"/>
              <a:t>Inefficient algorithms</a:t>
            </a:r>
          </a:p>
        </p:txBody>
      </p:sp>
      <p:sp>
        <p:nvSpPr>
          <p:cNvPr id="2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18</a:t>
            </a:fld>
            <a:endParaRPr/>
          </a:p>
        </p:txBody>
      </p:sp>
      <p:grpSp>
        <p:nvGrpSpPr>
          <p:cNvPr id="241" name="Picture 2"/>
          <p:cNvGrpSpPr/>
          <p:nvPr/>
        </p:nvGrpSpPr>
        <p:grpSpPr>
          <a:xfrm>
            <a:off x="8261762" y="2788560"/>
            <a:ext cx="3862135" cy="3263504"/>
            <a:chOff x="0" y="0"/>
            <a:chExt cx="3862134" cy="3263503"/>
          </a:xfrm>
        </p:grpSpPr>
        <p:sp>
          <p:nvSpPr>
            <p:cNvPr id="239" name="Rectangle"/>
            <p:cNvSpPr/>
            <p:nvPr/>
          </p:nvSpPr>
          <p:spPr>
            <a:xfrm>
              <a:off x="0" y="0"/>
              <a:ext cx="3862135" cy="3263504"/>
            </a:xfrm>
            <a:prstGeom prst="rect">
              <a:avLst/>
            </a:prstGeom>
            <a:solidFill>
              <a:srgbClr val="FFFFFF"/>
            </a:solidFill>
            <a:ln w="12700" cap="flat">
              <a:solidFill>
                <a:schemeClr val="accent1"/>
              </a:solidFill>
              <a:prstDash val="solid"/>
              <a:miter lim="800000"/>
            </a:ln>
            <a:effectLst/>
          </p:spPr>
          <p:txBody>
            <a:bodyPr wrap="square" lIns="45719" tIns="45719" rIns="45719" bIns="45719" numCol="1" anchor="ctr">
              <a:noAutofit/>
            </a:bodyPr>
            <a:lstStyle/>
            <a:p>
              <a:endParaRPr/>
            </a:p>
          </p:txBody>
        </p:sp>
        <p:pic>
          <p:nvPicPr>
            <p:cNvPr id="240" name="image8.png" descr="image8.png"/>
            <p:cNvPicPr>
              <a:picLocks noChangeAspect="1"/>
            </p:cNvPicPr>
            <p:nvPr/>
          </p:nvPicPr>
          <p:blipFill>
            <a:blip r:embed="rId2"/>
            <a:stretch>
              <a:fillRect/>
            </a:stretch>
          </p:blipFill>
          <p:spPr>
            <a:xfrm>
              <a:off x="0" y="0"/>
              <a:ext cx="3862135" cy="3263504"/>
            </a:xfrm>
            <a:prstGeom prst="rect">
              <a:avLst/>
            </a:prstGeom>
            <a:ln w="12700" cap="flat">
              <a:noFill/>
              <a:miter lim="400000"/>
            </a:ln>
            <a:effectLst/>
          </p:spPr>
        </p:pic>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3" presetClass="entr" presetSubtype="10" fill="hold" grpId="1" nodeType="clickEffect">
                                  <p:stCondLst>
                                    <p:cond delay="0"/>
                                  </p:stCondLst>
                                  <p:iterate>
                                    <p:tmAbs val="0"/>
                                  </p:iterate>
                                  <p:childTnLst>
                                    <p:set>
                                      <p:cBhvr>
                                        <p:cTn id="6" fill="hold"/>
                                        <p:tgtEl>
                                          <p:spTgt spid="235"/>
                                        </p:tgtEl>
                                        <p:attrNameLst>
                                          <p:attrName>style.visibility</p:attrName>
                                        </p:attrNameLst>
                                      </p:cBhvr>
                                      <p:to>
                                        <p:strVal val="visible"/>
                                      </p:to>
                                    </p:set>
                                    <p:animEffect transition="in" filter="blinds(horizontal)">
                                      <p:cBhvr>
                                        <p:cTn id="7" dur="500"/>
                                        <p:tgtEl>
                                          <p:spTgt spid="2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5" grpId="1"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Technical debt"/>
          <p:cNvSpPr txBox="1">
            <a:spLocks noGrp="1"/>
          </p:cNvSpPr>
          <p:nvPr>
            <p:ph type="title"/>
          </p:nvPr>
        </p:nvSpPr>
        <p:spPr>
          <a:prstGeom prst="rect">
            <a:avLst/>
          </a:prstGeom>
        </p:spPr>
        <p:txBody>
          <a:bodyPr/>
          <a:lstStyle/>
          <a:p>
            <a:r>
              <a:t>Technical debt</a:t>
            </a:r>
          </a:p>
        </p:txBody>
      </p:sp>
      <p:sp>
        <p:nvSpPr>
          <p:cNvPr id="244" name="Text Placeholder 2"/>
          <p:cNvSpPr txBox="1">
            <a:spLocks noGrp="1"/>
          </p:cNvSpPr>
          <p:nvPr>
            <p:ph type="body" idx="1"/>
          </p:nvPr>
        </p:nvSpPr>
        <p:spPr>
          <a:prstGeom prst="rect">
            <a:avLst/>
          </a:prstGeom>
        </p:spPr>
        <p:txBody>
          <a:bodyPr/>
          <a:lstStyle/>
          <a:p>
            <a:pPr>
              <a:defRPr sz="2400"/>
            </a:pPr>
            <a:r>
              <a:rPr dirty="0"/>
              <a:t>…has costs, i.e. </a:t>
            </a:r>
            <a:r>
              <a:rPr dirty="0">
                <a:solidFill>
                  <a:schemeClr val="accent2">
                    <a:satOff val="-18194"/>
                    <a:lumOff val="-11215"/>
                  </a:schemeClr>
                </a:solidFill>
              </a:rPr>
              <a:t>interest on the debt</a:t>
            </a:r>
          </a:p>
        </p:txBody>
      </p:sp>
      <p:sp>
        <p:nvSpPr>
          <p:cNvPr id="245" name="Content Placeholder 3"/>
          <p:cNvSpPr txBox="1"/>
          <p:nvPr/>
        </p:nvSpPr>
        <p:spPr>
          <a:xfrm>
            <a:off x="-713271" y="1709494"/>
            <a:ext cx="6748039" cy="3684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ormAutofit/>
          </a:bodyPr>
          <a:lstStyle/>
          <a:p>
            <a:pPr algn="r" defTabSz="685821">
              <a:lnSpc>
                <a:spcPct val="90000"/>
              </a:lnSpc>
              <a:spcBef>
                <a:spcPts val="700"/>
              </a:spcBef>
              <a:defRPr sz="2700" b="1">
                <a:latin typeface="+mj-lt"/>
                <a:ea typeface="+mj-ea"/>
                <a:cs typeface="+mj-cs"/>
                <a:sym typeface="Helvetica Neue"/>
              </a:defRPr>
            </a:pPr>
            <a:r>
              <a:rPr lang="en-US" dirty="0"/>
              <a:t>Examples of </a:t>
            </a:r>
            <a:r>
              <a:rPr dirty="0"/>
              <a:t>Debt</a:t>
            </a:r>
          </a:p>
          <a:p>
            <a:pPr algn="r" defTabSz="685821">
              <a:lnSpc>
                <a:spcPct val="90000"/>
              </a:lnSpc>
              <a:spcBef>
                <a:spcPts val="700"/>
              </a:spcBef>
              <a:defRPr sz="2700">
                <a:latin typeface="+mj-lt"/>
                <a:ea typeface="+mj-ea"/>
                <a:cs typeface="+mj-cs"/>
                <a:sym typeface="Helvetica Neue"/>
              </a:defRPr>
            </a:pPr>
            <a:r>
              <a:rPr dirty="0"/>
              <a:t>Code Smells</a:t>
            </a:r>
            <a:endParaRPr sz="2500" dirty="0"/>
          </a:p>
          <a:p>
            <a:pPr algn="r" defTabSz="685821">
              <a:lnSpc>
                <a:spcPct val="90000"/>
              </a:lnSpc>
              <a:spcBef>
                <a:spcPts val="700"/>
              </a:spcBef>
              <a:defRPr sz="2700">
                <a:latin typeface="+mj-lt"/>
                <a:ea typeface="+mj-ea"/>
                <a:cs typeface="+mj-cs"/>
                <a:sym typeface="Helvetica Neue"/>
              </a:defRPr>
            </a:pPr>
            <a:r>
              <a:rPr dirty="0"/>
              <a:t>Missing tests</a:t>
            </a:r>
            <a:endParaRPr sz="2500" dirty="0"/>
          </a:p>
          <a:p>
            <a:pPr algn="r" defTabSz="685821">
              <a:lnSpc>
                <a:spcPct val="90000"/>
              </a:lnSpc>
              <a:spcBef>
                <a:spcPts val="700"/>
              </a:spcBef>
              <a:defRPr sz="2700">
                <a:latin typeface="+mj-lt"/>
                <a:ea typeface="+mj-ea"/>
                <a:cs typeface="+mj-cs"/>
                <a:sym typeface="Helvetica Neue"/>
              </a:defRPr>
            </a:pPr>
            <a:r>
              <a:rPr dirty="0"/>
              <a:t>Missing documentation</a:t>
            </a:r>
            <a:endParaRPr sz="2500" dirty="0"/>
          </a:p>
          <a:p>
            <a:pPr algn="r" defTabSz="685821">
              <a:lnSpc>
                <a:spcPct val="90000"/>
              </a:lnSpc>
              <a:spcBef>
                <a:spcPts val="700"/>
              </a:spcBef>
              <a:defRPr sz="2700">
                <a:latin typeface="+mj-lt"/>
                <a:ea typeface="+mj-ea"/>
                <a:cs typeface="+mj-cs"/>
                <a:sym typeface="Helvetica Neue"/>
              </a:defRPr>
            </a:pPr>
            <a:r>
              <a:rPr dirty="0"/>
              <a:t>Dependency on versions of third-party</a:t>
            </a:r>
            <a:endParaRPr sz="2500" dirty="0"/>
          </a:p>
          <a:p>
            <a:pPr algn="r" defTabSz="685821">
              <a:lnSpc>
                <a:spcPct val="90000"/>
              </a:lnSpc>
              <a:spcBef>
                <a:spcPts val="700"/>
              </a:spcBef>
              <a:defRPr sz="2700">
                <a:latin typeface="+mj-lt"/>
                <a:ea typeface="+mj-ea"/>
                <a:cs typeface="+mj-cs"/>
                <a:sym typeface="Helvetica Neue"/>
              </a:defRPr>
            </a:pPr>
            <a:endParaRPr lang="en-US" sz="2000" dirty="0"/>
          </a:p>
          <a:p>
            <a:pPr algn="r" defTabSz="685821">
              <a:lnSpc>
                <a:spcPct val="90000"/>
              </a:lnSpc>
              <a:spcBef>
                <a:spcPts val="700"/>
              </a:spcBef>
              <a:defRPr sz="2700">
                <a:latin typeface="+mj-lt"/>
                <a:ea typeface="+mj-ea"/>
                <a:cs typeface="+mj-cs"/>
                <a:sym typeface="Helvetica Neue"/>
              </a:defRPr>
            </a:pPr>
            <a:r>
              <a:rPr dirty="0"/>
              <a:t>Inefficient/non-scalable algorithms</a:t>
            </a:r>
          </a:p>
        </p:txBody>
      </p:sp>
      <p:sp>
        <p:nvSpPr>
          <p:cNvPr id="246" name="Content Placeholder 5"/>
          <p:cNvSpPr txBox="1"/>
          <p:nvPr/>
        </p:nvSpPr>
        <p:spPr>
          <a:xfrm>
            <a:off x="6340280" y="1709494"/>
            <a:ext cx="5755382" cy="3684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ormAutofit/>
          </a:bodyPr>
          <a:lstStyle/>
          <a:p>
            <a:pPr algn="l" defTabSz="685821">
              <a:lnSpc>
                <a:spcPct val="90000"/>
              </a:lnSpc>
              <a:spcBef>
                <a:spcPts val="700"/>
              </a:spcBef>
              <a:defRPr sz="2700" b="1">
                <a:latin typeface="+mj-lt"/>
                <a:ea typeface="+mj-ea"/>
                <a:cs typeface="+mj-cs"/>
                <a:sym typeface="Helvetica Neue"/>
              </a:defRPr>
            </a:pPr>
            <a:r>
              <a:rPr lang="en-US" dirty="0"/>
              <a:t>Examples of </a:t>
            </a:r>
            <a:r>
              <a:rPr dirty="0"/>
              <a:t>Cost</a:t>
            </a:r>
          </a:p>
          <a:p>
            <a:pPr algn="l" defTabSz="685821">
              <a:lnSpc>
                <a:spcPct val="90000"/>
              </a:lnSpc>
              <a:spcBef>
                <a:spcPts val="700"/>
              </a:spcBef>
              <a:defRPr sz="2700">
                <a:latin typeface="+mj-lt"/>
                <a:ea typeface="+mj-ea"/>
                <a:cs typeface="+mj-cs"/>
                <a:sym typeface="Helvetica Neue"/>
              </a:defRPr>
            </a:pPr>
            <a:r>
              <a:rPr lang="en-US" dirty="0"/>
              <a:t>“Smelly” </a:t>
            </a:r>
            <a:r>
              <a:rPr dirty="0"/>
              <a:t>code is less flexible</a:t>
            </a:r>
          </a:p>
          <a:p>
            <a:pPr algn="l" defTabSz="685821">
              <a:lnSpc>
                <a:spcPct val="90000"/>
              </a:lnSpc>
              <a:spcBef>
                <a:spcPts val="700"/>
              </a:spcBef>
              <a:defRPr sz="2700">
                <a:latin typeface="+mj-lt"/>
                <a:ea typeface="+mj-ea"/>
                <a:cs typeface="+mj-cs"/>
                <a:sym typeface="Helvetica Neue"/>
              </a:defRPr>
            </a:pPr>
            <a:r>
              <a:rPr dirty="0"/>
              <a:t>need to revert breaking change</a:t>
            </a:r>
          </a:p>
          <a:p>
            <a:pPr algn="l" defTabSz="685821">
              <a:lnSpc>
                <a:spcPct val="90000"/>
              </a:lnSpc>
              <a:spcBef>
                <a:spcPts val="700"/>
              </a:spcBef>
              <a:defRPr sz="2700">
                <a:latin typeface="+mj-lt"/>
                <a:ea typeface="+mj-ea"/>
                <a:cs typeface="+mj-cs"/>
                <a:sym typeface="Helvetica Neue"/>
              </a:defRPr>
            </a:pPr>
            <a:r>
              <a:rPr dirty="0"/>
              <a:t>can’t figure out how to use</a:t>
            </a:r>
          </a:p>
          <a:p>
            <a:pPr algn="l" defTabSz="685821">
              <a:lnSpc>
                <a:spcPct val="90000"/>
              </a:lnSpc>
              <a:spcBef>
                <a:spcPts val="700"/>
              </a:spcBef>
              <a:defRPr sz="2700">
                <a:latin typeface="+mj-lt"/>
                <a:ea typeface="+mj-ea"/>
                <a:cs typeface="+mj-cs"/>
                <a:sym typeface="Helvetica Neue"/>
              </a:defRPr>
            </a:pPr>
            <a:r>
              <a:rPr dirty="0"/>
              <a:t>may have to </a:t>
            </a:r>
            <a:r>
              <a:rPr lang="en-US" dirty="0"/>
              <a:t>take over </a:t>
            </a:r>
            <a:r>
              <a:rPr dirty="0"/>
              <a:t>maint</a:t>
            </a:r>
            <a:r>
              <a:rPr lang="en-US" dirty="0"/>
              <a:t>e</a:t>
            </a:r>
            <a:r>
              <a:rPr dirty="0"/>
              <a:t>n</a:t>
            </a:r>
            <a:r>
              <a:rPr lang="en-US" dirty="0"/>
              <a:t>ance of</a:t>
            </a:r>
            <a:r>
              <a:rPr dirty="0"/>
              <a:t> old system</a:t>
            </a:r>
          </a:p>
          <a:p>
            <a:pPr algn="l" defTabSz="685821">
              <a:lnSpc>
                <a:spcPct val="90000"/>
              </a:lnSpc>
              <a:spcBef>
                <a:spcPts val="700"/>
              </a:spcBef>
              <a:defRPr sz="2700">
                <a:latin typeface="+mj-lt"/>
                <a:ea typeface="+mj-ea"/>
                <a:cs typeface="+mj-cs"/>
                <a:sym typeface="Helvetica Neue"/>
              </a:defRPr>
            </a:pPr>
            <a:r>
              <a:rPr dirty="0"/>
              <a:t>lose potential customers</a:t>
            </a:r>
          </a:p>
        </p:txBody>
      </p:sp>
      <p:sp>
        <p:nvSpPr>
          <p:cNvPr id="247" name="Slide Number Placeholder 6"/>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821"/>
          </a:lstStyle>
          <a:p>
            <a:fld id="{86CB4B4D-7CA3-9044-876B-883B54F8677D}" type="slidenum">
              <a:rPr/>
              <a:t>19</a:t>
            </a:fld>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Learning Goals"/>
          <p:cNvSpPr txBox="1">
            <a:spLocks noGrp="1"/>
          </p:cNvSpPr>
          <p:nvPr>
            <p:ph type="title"/>
          </p:nvPr>
        </p:nvSpPr>
        <p:spPr>
          <a:prstGeom prst="rect">
            <a:avLst/>
          </a:prstGeom>
        </p:spPr>
        <p:txBody>
          <a:bodyPr/>
          <a:lstStyle/>
          <a:p>
            <a:r>
              <a:t>Learning Goals</a:t>
            </a:r>
          </a:p>
        </p:txBody>
      </p:sp>
      <p:sp>
        <p:nvSpPr>
          <p:cNvPr id="126" name="By the end of this lesson, you should be able to…"/>
          <p:cNvSpPr txBox="1">
            <a:spLocks noGrp="1"/>
          </p:cNvSpPr>
          <p:nvPr>
            <p:ph type="body" idx="1"/>
          </p:nvPr>
        </p:nvSpPr>
        <p:spPr>
          <a:prstGeom prst="rect">
            <a:avLst/>
          </a:prstGeom>
        </p:spPr>
        <p:txBody>
          <a:bodyPr/>
          <a:lstStyle/>
          <a:p>
            <a:r>
              <a:rPr dirty="0"/>
              <a:t>By the end of this lesson, you should be able to…</a:t>
            </a:r>
          </a:p>
          <a:p>
            <a:pPr lvl="1">
              <a:lnSpc>
                <a:spcPct val="90000"/>
              </a:lnSpc>
              <a:buSzPct val="90000"/>
              <a:buFont typeface="Arial" panose="020B0604020202020204" pitchFamily="34" charset="0"/>
              <a:buChar char="•"/>
            </a:pPr>
            <a:r>
              <a:rPr dirty="0"/>
              <a:t>Define </a:t>
            </a:r>
            <a:r>
              <a:rPr i="1" dirty="0"/>
              <a:t>refactoring, technical debt,</a:t>
            </a:r>
            <a:r>
              <a:rPr dirty="0"/>
              <a:t> and give examples.</a:t>
            </a:r>
          </a:p>
          <a:p>
            <a:pPr lvl="1">
              <a:lnSpc>
                <a:spcPct val="90000"/>
              </a:lnSpc>
              <a:buSzPct val="90000"/>
              <a:buFont typeface="Arial" panose="020B0604020202020204" pitchFamily="34" charset="0"/>
              <a:buChar char="•"/>
            </a:pPr>
            <a:r>
              <a:rPr dirty="0"/>
              <a:t>Explain how refactoring fits into agile process and help reduce technical debt</a:t>
            </a:r>
          </a:p>
          <a:p>
            <a:pPr lvl="1">
              <a:lnSpc>
                <a:spcPct val="90000"/>
              </a:lnSpc>
              <a:buSzPct val="90000"/>
              <a:buFont typeface="Arial" panose="020B0604020202020204" pitchFamily="34" charset="0"/>
              <a:buChar char="•"/>
            </a:pPr>
            <a:r>
              <a:rPr dirty="0"/>
              <a:t>Suggest when it may be appropriate to accrue technical debt and when it may be appropriate to retire it</a:t>
            </a:r>
          </a:p>
        </p:txBody>
      </p:sp>
      <p:sp>
        <p:nvSpPr>
          <p:cNvPr id="127"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Title 1"/>
          <p:cNvSpPr txBox="1">
            <a:spLocks noGrp="1"/>
          </p:cNvSpPr>
          <p:nvPr>
            <p:ph type="title"/>
          </p:nvPr>
        </p:nvSpPr>
        <p:spPr>
          <a:prstGeom prst="rect">
            <a:avLst/>
          </a:prstGeom>
        </p:spPr>
        <p:txBody>
          <a:bodyPr/>
          <a:lstStyle/>
          <a:p>
            <a:r>
              <a:t>Interest accrues over time</a:t>
            </a:r>
          </a:p>
        </p:txBody>
      </p:sp>
      <p:sp>
        <p:nvSpPr>
          <p:cNvPr id="250" name="Double-click to edit"/>
          <p:cNvSpPr txBox="1">
            <a:spLocks noGrp="1"/>
          </p:cNvSpPr>
          <p:nvPr>
            <p:ph type="body" sz="quarter" idx="1"/>
          </p:nvPr>
        </p:nvSpPr>
        <p:spPr>
          <a:xfrm>
            <a:off x="335732" y="943371"/>
            <a:ext cx="11696203" cy="467819"/>
          </a:xfrm>
          <a:prstGeom prst="rect">
            <a:avLst/>
          </a:prstGeom>
        </p:spPr>
        <p:txBody>
          <a:bodyPr/>
          <a:lstStyle/>
          <a:p>
            <a:endParaRPr/>
          </a:p>
        </p:txBody>
      </p:sp>
      <p:sp>
        <p:nvSpPr>
          <p:cNvPr id="251" name="Slide Number Placeholder 6"/>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20</a:t>
            </a:fld>
            <a:endParaRPr/>
          </a:p>
        </p:txBody>
      </p:sp>
      <p:sp>
        <p:nvSpPr>
          <p:cNvPr id="252" name="Straight Arrow Connector 10"/>
          <p:cNvSpPr/>
          <p:nvPr/>
        </p:nvSpPr>
        <p:spPr>
          <a:xfrm>
            <a:off x="3282032" y="4098726"/>
            <a:ext cx="5706071" cy="1"/>
          </a:xfrm>
          <a:prstGeom prst="line">
            <a:avLst/>
          </a:prstGeom>
          <a:ln w="381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3" name="Rectangle"/>
          <p:cNvSpPr/>
          <p:nvPr/>
        </p:nvSpPr>
        <p:spPr>
          <a:xfrm>
            <a:off x="2538636" y="3646660"/>
            <a:ext cx="693169" cy="341562"/>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54" name="Cost"/>
          <p:cNvSpPr txBox="1"/>
          <p:nvPr/>
        </p:nvSpPr>
        <p:spPr>
          <a:xfrm>
            <a:off x="2659401" y="3869772"/>
            <a:ext cx="943213" cy="29575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2146" tIns="32146" rIns="32146" bIns="32146" anchor="ctr">
            <a:spAutoFit/>
          </a:bodyPr>
          <a:lstStyle>
            <a:lvl1pPr algn="l" defTabSz="1219169">
              <a:defRPr sz="1500">
                <a:latin typeface="+mj-lt"/>
                <a:ea typeface="+mj-ea"/>
                <a:cs typeface="+mj-cs"/>
                <a:sym typeface="Helvetica Neue"/>
              </a:defRPr>
            </a:lvl1pPr>
          </a:lstStyle>
          <a:p>
            <a:r>
              <a:t>Cost</a:t>
            </a:r>
          </a:p>
        </p:txBody>
      </p:sp>
      <p:sp>
        <p:nvSpPr>
          <p:cNvPr id="255" name="Straight Connector 14"/>
          <p:cNvSpPr/>
          <p:nvPr/>
        </p:nvSpPr>
        <p:spPr>
          <a:xfrm flipV="1">
            <a:off x="3452812" y="2913310"/>
            <a:ext cx="3887764" cy="1074913"/>
          </a:xfrm>
          <a:prstGeom prst="line">
            <a:avLst/>
          </a:prstGeom>
          <a:ln>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6" name="Straight Connector 15"/>
          <p:cNvSpPr/>
          <p:nvPr/>
        </p:nvSpPr>
        <p:spPr>
          <a:xfrm>
            <a:off x="7347273" y="2920008"/>
            <a:ext cx="1028031" cy="1088306"/>
          </a:xfrm>
          <a:prstGeom prst="line">
            <a:avLst/>
          </a:prstGeom>
          <a:ln w="127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7" name="Straight Arrow Connector 18"/>
          <p:cNvSpPr/>
          <p:nvPr/>
        </p:nvSpPr>
        <p:spPr>
          <a:xfrm flipV="1">
            <a:off x="3298774" y="2842988"/>
            <a:ext cx="1" cy="1272482"/>
          </a:xfrm>
          <a:prstGeom prst="line">
            <a:avLst/>
          </a:prstGeom>
          <a:ln w="38100">
            <a:solidFill>
              <a:srgbClr val="000000"/>
            </a:solidFill>
            <a:miter/>
            <a:tailEnd type="triangle"/>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58" name="Rectangle"/>
          <p:cNvSpPr/>
          <p:nvPr/>
        </p:nvSpPr>
        <p:spPr>
          <a:xfrm>
            <a:off x="3469556" y="4334352"/>
            <a:ext cx="1064917" cy="342293"/>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59" name="Time"/>
          <p:cNvSpPr txBox="1"/>
          <p:nvPr/>
        </p:nvSpPr>
        <p:spPr>
          <a:xfrm>
            <a:off x="3230774" y="4194686"/>
            <a:ext cx="943213" cy="3758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lstStyle>
            <a:lvl1pPr algn="l" defTabSz="1219169">
              <a:defRPr sz="1900"/>
            </a:lvl1pPr>
          </a:lstStyle>
          <a:p>
            <a:r>
              <a:t>Time</a:t>
            </a:r>
          </a:p>
        </p:txBody>
      </p:sp>
      <p:sp>
        <p:nvSpPr>
          <p:cNvPr id="260" name="Straight Connector 23"/>
          <p:cNvSpPr/>
          <p:nvPr/>
        </p:nvSpPr>
        <p:spPr>
          <a:xfrm flipV="1">
            <a:off x="3308821" y="3425651"/>
            <a:ext cx="5769694" cy="127249"/>
          </a:xfrm>
          <a:prstGeom prst="line">
            <a:avLst/>
          </a:prstGeom>
          <a:ln>
            <a:solidFill>
              <a:srgbClr val="000000"/>
            </a:solidFill>
            <a:prstDash val="dashDot"/>
            <a:miter/>
          </a:ln>
        </p:spPr>
        <p:txBody>
          <a:bodyPr lIns="32146" tIns="32146" rIns="32146" bIns="32146"/>
          <a:lstStyle/>
          <a:p>
            <a:pPr defTabSz="1219169">
              <a:defRPr sz="1100">
                <a:solidFill>
                  <a:srgbClr val="5E5E5E"/>
                </a:solidFill>
                <a:latin typeface="+mj-lt"/>
                <a:ea typeface="+mj-ea"/>
                <a:cs typeface="+mj-cs"/>
                <a:sym typeface="Helvetica Neue"/>
              </a:defRPr>
            </a:pPr>
            <a:endParaRPr/>
          </a:p>
        </p:txBody>
      </p:sp>
      <p:sp>
        <p:nvSpPr>
          <p:cNvPr id="261" name="Rectangle"/>
          <p:cNvSpPr/>
          <p:nvPr/>
        </p:nvSpPr>
        <p:spPr>
          <a:xfrm>
            <a:off x="3359052" y="3355330"/>
            <a:ext cx="1612924" cy="127248"/>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62" name="Break even point"/>
          <p:cNvSpPr txBox="1"/>
          <p:nvPr/>
        </p:nvSpPr>
        <p:spPr>
          <a:xfrm>
            <a:off x="9166900" y="3288629"/>
            <a:ext cx="2553335" cy="3059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lvl1pPr algn="l" defTabSz="1219169">
              <a:defRPr sz="1800"/>
            </a:lvl1pPr>
          </a:lstStyle>
          <a:p>
            <a:r>
              <a:t>Break even point</a:t>
            </a:r>
          </a:p>
        </p:txBody>
      </p:sp>
      <p:sp>
        <p:nvSpPr>
          <p:cNvPr id="263" name="Rectangle"/>
          <p:cNvSpPr/>
          <p:nvPr/>
        </p:nvSpPr>
        <p:spPr>
          <a:xfrm rot="20844439">
            <a:off x="4149980" y="3697128"/>
            <a:ext cx="1035773" cy="247966"/>
          </a:xfrm>
          <a:prstGeom prst="rect">
            <a:avLst/>
          </a:prstGeom>
          <a:solidFill>
            <a:srgbClr val="FFFFFF"/>
          </a:solidFill>
          <a:ln w="12700">
            <a:miter lim="400000"/>
          </a:ln>
        </p:spPr>
        <p:txBody>
          <a:bodyPr lIns="19049" tIns="19049" rIns="19049" bIns="19049" anchor="ctr"/>
          <a:lstStyle/>
          <a:p>
            <a:pPr algn="l" defTabSz="1219169">
              <a:defRPr sz="1100">
                <a:solidFill>
                  <a:srgbClr val="FFFFFF"/>
                </a:solidFill>
              </a:defRPr>
            </a:pPr>
            <a:endParaRPr/>
          </a:p>
        </p:txBody>
      </p:sp>
      <p:sp>
        <p:nvSpPr>
          <p:cNvPr id="264" name="Technical Debt"/>
          <p:cNvSpPr txBox="1"/>
          <p:nvPr/>
        </p:nvSpPr>
        <p:spPr>
          <a:xfrm rot="20844439">
            <a:off x="4169685" y="3529690"/>
            <a:ext cx="2005955" cy="3573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2146" tIns="32146" rIns="32146" bIns="32146" anchor="ctr">
            <a:spAutoFit/>
          </a:bodyPr>
          <a:lstStyle>
            <a:lvl1pPr algn="l" defTabSz="1219169">
              <a:defRPr sz="1900"/>
            </a:lvl1pPr>
          </a:lstStyle>
          <a:p>
            <a:r>
              <a:t>Technical Debt</a:t>
            </a:r>
          </a:p>
        </p:txBody>
      </p:sp>
      <p:sp>
        <p:nvSpPr>
          <p:cNvPr id="265" name="Rectangle"/>
          <p:cNvSpPr/>
          <p:nvPr/>
        </p:nvSpPr>
        <p:spPr>
          <a:xfrm>
            <a:off x="6247511" y="4444429"/>
            <a:ext cx="3086989" cy="1260320"/>
          </a:xfrm>
          <a:prstGeom prst="rect">
            <a:avLst/>
          </a:prstGeom>
          <a:solidFill>
            <a:srgbClr val="FBE5D6"/>
          </a:solidFill>
          <a:ln w="3175">
            <a:solidFill>
              <a:srgbClr val="0070C0"/>
            </a:solidFill>
            <a:miter/>
          </a:ln>
        </p:spPr>
        <p:txBody>
          <a:bodyPr lIns="19049" tIns="19049" rIns="19049" bIns="19049" anchor="ctr"/>
          <a:lstStyle/>
          <a:p>
            <a:pPr algn="l" defTabSz="1219169">
              <a:defRPr sz="1100">
                <a:solidFill>
                  <a:srgbClr val="FFFFFF"/>
                </a:solidFill>
              </a:defRPr>
            </a:pPr>
            <a:endParaRPr/>
          </a:p>
        </p:txBody>
      </p:sp>
      <p:sp>
        <p:nvSpPr>
          <p:cNvPr id="266" name="Invest time to paying off technical debt…"/>
          <p:cNvSpPr txBox="1"/>
          <p:nvPr/>
        </p:nvSpPr>
        <p:spPr>
          <a:xfrm>
            <a:off x="6284123" y="4494259"/>
            <a:ext cx="3013766" cy="11606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p>
            <a:pPr algn="l" defTabSz="1219169">
              <a:defRPr sz="2400">
                <a:latin typeface="+mj-lt"/>
                <a:ea typeface="+mj-ea"/>
                <a:cs typeface="+mj-cs"/>
                <a:sym typeface="Helvetica Neue"/>
              </a:defRPr>
            </a:pPr>
            <a:r>
              <a:t>Invest time to paying off technical debt</a:t>
            </a:r>
            <a:endParaRPr>
              <a:solidFill>
                <a:srgbClr val="FFFFFF"/>
              </a:solidFill>
            </a:endParaRPr>
          </a:p>
          <a:p>
            <a:pPr algn="l" defTabSz="1219169">
              <a:defRPr sz="2400">
                <a:latin typeface="+mj-lt"/>
                <a:ea typeface="+mj-ea"/>
                <a:cs typeface="+mj-cs"/>
                <a:sym typeface="Helvetica Neue"/>
              </a:defRPr>
            </a:pPr>
            <a:r>
              <a:t>=&gt; Refactoring</a:t>
            </a:r>
          </a:p>
        </p:txBody>
      </p:sp>
      <p:sp>
        <p:nvSpPr>
          <p:cNvPr id="267" name="Arrow: Up 3"/>
          <p:cNvSpPr/>
          <p:nvPr/>
        </p:nvSpPr>
        <p:spPr>
          <a:xfrm>
            <a:off x="7172823" y="3169922"/>
            <a:ext cx="348900" cy="1260320"/>
          </a:xfrm>
          <a:custGeom>
            <a:avLst/>
            <a:gdLst/>
            <a:ahLst/>
            <a:cxnLst>
              <a:cxn ang="0">
                <a:pos x="wd2" y="hd2"/>
              </a:cxn>
              <a:cxn ang="5400000">
                <a:pos x="wd2" y="hd2"/>
              </a:cxn>
              <a:cxn ang="10800000">
                <a:pos x="wd2" y="hd2"/>
              </a:cxn>
              <a:cxn ang="16200000">
                <a:pos x="wd2" y="hd2"/>
              </a:cxn>
            </a:cxnLst>
            <a:rect l="0" t="0" r="r" b="b"/>
            <a:pathLst>
              <a:path w="21600" h="21600" extrusionOk="0">
                <a:moveTo>
                  <a:pt x="0" y="2990"/>
                </a:moveTo>
                <a:lnTo>
                  <a:pt x="10800" y="0"/>
                </a:lnTo>
                <a:lnTo>
                  <a:pt x="21600" y="2990"/>
                </a:lnTo>
                <a:lnTo>
                  <a:pt x="16200" y="2990"/>
                </a:lnTo>
                <a:lnTo>
                  <a:pt x="16200" y="21600"/>
                </a:lnTo>
                <a:lnTo>
                  <a:pt x="5400" y="21600"/>
                </a:lnTo>
                <a:lnTo>
                  <a:pt x="5400" y="2990"/>
                </a:lnTo>
                <a:close/>
              </a:path>
            </a:pathLst>
          </a:custGeom>
          <a:solidFill>
            <a:srgbClr val="FBE5D6"/>
          </a:solidFill>
          <a:ln w="3175">
            <a:solidFill>
              <a:srgbClr val="0070C0"/>
            </a:solidFill>
            <a:miter/>
          </a:ln>
        </p:spPr>
        <p:txBody>
          <a:bodyPr lIns="19049" tIns="19049" rIns="19049" bIns="19049" anchor="ctr"/>
          <a:lstStyle/>
          <a:p>
            <a:pPr algn="l" defTabSz="1219169">
              <a:defRPr sz="1100"/>
            </a:pPr>
            <a:endParaRP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1" name="Picture 13" descr="Picture 13"/>
          <p:cNvPicPr>
            <a:picLocks noChangeAspect="1"/>
          </p:cNvPicPr>
          <p:nvPr/>
        </p:nvPicPr>
        <p:blipFill>
          <a:blip r:embed="rId3"/>
          <a:stretch>
            <a:fillRect/>
          </a:stretch>
        </p:blipFill>
        <p:spPr>
          <a:xfrm>
            <a:off x="5205165" y="1065407"/>
            <a:ext cx="7182918" cy="4602121"/>
          </a:xfrm>
          <a:prstGeom prst="rect">
            <a:avLst/>
          </a:prstGeom>
          <a:ln w="12700">
            <a:miter lim="400000"/>
          </a:ln>
        </p:spPr>
      </p:pic>
      <p:sp>
        <p:nvSpPr>
          <p:cNvPr id="272" name="Title 1"/>
          <p:cNvSpPr txBox="1">
            <a:spLocks noGrp="1"/>
          </p:cNvSpPr>
          <p:nvPr>
            <p:ph type="title"/>
          </p:nvPr>
        </p:nvSpPr>
        <p:spPr>
          <a:prstGeom prst="rect">
            <a:avLst/>
          </a:prstGeom>
        </p:spPr>
        <p:txBody>
          <a:bodyPr/>
          <a:lstStyle/>
          <a:p>
            <a:r>
              <a:t>Make Technical Debt Visible</a:t>
            </a:r>
          </a:p>
        </p:txBody>
      </p:sp>
      <p:sp>
        <p:nvSpPr>
          <p:cNvPr id="273" name="Content Placeholder 2"/>
          <p:cNvSpPr txBox="1">
            <a:spLocks noGrp="1"/>
          </p:cNvSpPr>
          <p:nvPr>
            <p:ph type="body" idx="1"/>
          </p:nvPr>
        </p:nvSpPr>
        <p:spPr>
          <a:prstGeom prst="rect">
            <a:avLst/>
          </a:prstGeom>
        </p:spPr>
        <p:txBody>
          <a:bodyPr/>
          <a:lstStyle/>
          <a:p>
            <a:r>
              <a:rPr dirty="0"/>
              <a:t>Here are the steps:</a:t>
            </a:r>
          </a:p>
          <a:p>
            <a:pPr lvl="1">
              <a:buFont typeface="Arial" panose="020B0604020202020204" pitchFamily="34" charset="0"/>
              <a:buChar char="•"/>
            </a:pPr>
            <a:r>
              <a:rPr dirty="0"/>
              <a:t>Plan the ideal</a:t>
            </a:r>
          </a:p>
          <a:p>
            <a:pPr lvl="1">
              <a:buFont typeface="Arial" panose="020B0604020202020204" pitchFamily="34" charset="0"/>
              <a:buChar char="•"/>
            </a:pPr>
            <a:r>
              <a:rPr dirty="0"/>
              <a:t>Track your actual</a:t>
            </a:r>
          </a:p>
          <a:p>
            <a:pPr lvl="1">
              <a:buFont typeface="Arial" panose="020B0604020202020204" pitchFamily="34" charset="0"/>
              <a:buChar char="•"/>
            </a:pPr>
            <a:r>
              <a:rPr dirty="0"/>
              <a:t>Track what you spend on waste </a:t>
            </a:r>
          </a:p>
          <a:p>
            <a:pPr lvl="1">
              <a:buFont typeface="Arial" panose="020B0604020202020204" pitchFamily="34" charset="0"/>
              <a:buChar char="•"/>
            </a:pPr>
            <a:r>
              <a:rPr dirty="0"/>
              <a:t>Put it all together</a:t>
            </a:r>
          </a:p>
        </p:txBody>
      </p:sp>
      <p:sp>
        <p:nvSpPr>
          <p:cNvPr id="274" name="Slide Number Placeholder 6"/>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sp>
        <p:nvSpPr>
          <p:cNvPr id="275" name="TextBox 7"/>
          <p:cNvSpPr txBox="1"/>
          <p:nvPr/>
        </p:nvSpPr>
        <p:spPr>
          <a:xfrm>
            <a:off x="5566309" y="6386875"/>
            <a:ext cx="5074670" cy="280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p>
            <a:pPr>
              <a:defRPr sz="1400"/>
            </a:pPr>
            <a:r>
              <a:rPr>
                <a:hlinkClick r:id="rId4"/>
              </a:rPr>
              <a:t>https://www.scrum.org/resources/blog/making-tech-debt-visible</a:t>
            </a:r>
            <a:r>
              <a:t> </a:t>
            </a:r>
          </a:p>
        </p:txBody>
      </p:sp>
      <p:sp>
        <p:nvSpPr>
          <p:cNvPr id="276" name="Help stakeholders visualize data (like progress, effect of debt, refactoring)"/>
          <p:cNvSpPr txBox="1"/>
          <p:nvPr/>
        </p:nvSpPr>
        <p:spPr>
          <a:xfrm>
            <a:off x="5115983" y="5840509"/>
            <a:ext cx="6898827" cy="345788"/>
          </a:xfrm>
          <a:prstGeom prst="rect">
            <a:avLst/>
          </a:prstGeom>
          <a:solidFill>
            <a:schemeClr val="accent2"/>
          </a:solidFill>
          <a:ln w="12700">
            <a:solidFill>
              <a:srgbClr val="AD5B24"/>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lvl1pPr>
              <a:defRPr sz="1800">
                <a:solidFill>
                  <a:srgbClr val="FFFFFF"/>
                </a:solidFill>
              </a:defRPr>
            </a:lvl1pPr>
          </a:lstStyle>
          <a:p>
            <a:r>
              <a:t>Help stakeholders visualize data (like progress, effect of debt, refactoring)</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Reasons to go into Debt"/>
          <p:cNvSpPr txBox="1">
            <a:spLocks noGrp="1"/>
          </p:cNvSpPr>
          <p:nvPr>
            <p:ph type="title"/>
          </p:nvPr>
        </p:nvSpPr>
        <p:spPr>
          <a:prstGeom prst="rect">
            <a:avLst/>
          </a:prstGeom>
        </p:spPr>
        <p:txBody>
          <a:bodyPr/>
          <a:lstStyle/>
          <a:p>
            <a:r>
              <a:t>Reasons to go into Debt</a:t>
            </a:r>
          </a:p>
        </p:txBody>
      </p:sp>
      <p:sp>
        <p:nvSpPr>
          <p:cNvPr id="281" name="Content Placeholder 2"/>
          <p:cNvSpPr txBox="1">
            <a:spLocks noGrp="1"/>
          </p:cNvSpPr>
          <p:nvPr>
            <p:ph type="body" idx="1"/>
          </p:nvPr>
        </p:nvSpPr>
        <p:spPr>
          <a:prstGeom prst="rect">
            <a:avLst/>
          </a:prstGeom>
        </p:spPr>
        <p:txBody>
          <a:bodyPr/>
          <a:lstStyle/>
          <a:p>
            <a:r>
              <a:rPr dirty="0"/>
              <a:t>Prototyping</a:t>
            </a:r>
          </a:p>
          <a:p>
            <a:pPr lvl="1">
              <a:buFont typeface="Arial" panose="020B0604020202020204" pitchFamily="34" charset="0"/>
              <a:buChar char="•"/>
            </a:pPr>
            <a:r>
              <a:rPr dirty="0"/>
              <a:t>If code will be discarded, or rewritten, don’t waste time perfecting it</a:t>
            </a:r>
          </a:p>
          <a:p>
            <a:r>
              <a:rPr dirty="0"/>
              <a:t>Getting a product out the door</a:t>
            </a:r>
          </a:p>
          <a:p>
            <a:pPr lvl="1">
              <a:buFont typeface="Arial" panose="020B0604020202020204" pitchFamily="34" charset="0"/>
              <a:buChar char="•"/>
            </a:pPr>
            <a:r>
              <a:rPr dirty="0"/>
              <a:t>Time is often crucial in a competitive environment</a:t>
            </a:r>
          </a:p>
          <a:p>
            <a:r>
              <a:rPr dirty="0"/>
              <a:t>Fixing a critical failure</a:t>
            </a:r>
          </a:p>
          <a:p>
            <a:pPr lvl="1">
              <a:buFont typeface="Arial" panose="020B0604020202020204" pitchFamily="34" charset="0"/>
              <a:buChar char="•"/>
            </a:pPr>
            <a:r>
              <a:rPr dirty="0"/>
              <a:t>People are waiting</a:t>
            </a:r>
          </a:p>
          <a:p>
            <a:r>
              <a:rPr dirty="0"/>
              <a:t>Maybe a simple algorithm is good enough</a:t>
            </a:r>
          </a:p>
          <a:p>
            <a:pPr lvl="1">
              <a:buFont typeface="Arial" panose="020B0604020202020204" pitchFamily="34" charset="0"/>
              <a:buChar char="•"/>
            </a:pPr>
            <a:r>
              <a:rPr dirty="0"/>
              <a:t>“Premature optimization is the root of all evil” — Tony Hoare, Donald Knuth</a:t>
            </a:r>
          </a:p>
        </p:txBody>
      </p:sp>
      <p:sp>
        <p:nvSpPr>
          <p:cNvPr id="282"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821"/>
          </a:lstStyle>
          <a:p>
            <a:fld id="{86CB4B4D-7CA3-9044-876B-883B54F8677D}" type="slidenum">
              <a:rPr/>
              <a:t>22</a:t>
            </a:fld>
            <a:endParaRP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Architectural debt is costliest"/>
          <p:cNvSpPr txBox="1">
            <a:spLocks noGrp="1"/>
          </p:cNvSpPr>
          <p:nvPr>
            <p:ph type="title"/>
          </p:nvPr>
        </p:nvSpPr>
        <p:spPr>
          <a:prstGeom prst="rect">
            <a:avLst/>
          </a:prstGeom>
        </p:spPr>
        <p:txBody>
          <a:bodyPr/>
          <a:lstStyle/>
          <a:p>
            <a:r>
              <a:t>Architectural debt is costliest</a:t>
            </a:r>
          </a:p>
        </p:txBody>
      </p:sp>
      <p:sp>
        <p:nvSpPr>
          <p:cNvPr id="285" name="Content Placeholder 2"/>
          <p:cNvSpPr txBox="1">
            <a:spLocks noGrp="1"/>
          </p:cNvSpPr>
          <p:nvPr>
            <p:ph type="body" idx="1"/>
          </p:nvPr>
        </p:nvSpPr>
        <p:spPr>
          <a:prstGeom prst="rect">
            <a:avLst/>
          </a:prstGeom>
        </p:spPr>
        <p:txBody>
          <a:bodyPr/>
          <a:lstStyle/>
          <a:p>
            <a:r>
              <a:rPr dirty="0"/>
              <a:t>Total cost of ownership generally higher than implementation-level issues; harder to get out of choices of:</a:t>
            </a:r>
          </a:p>
          <a:p>
            <a:pPr lvl="1">
              <a:buFont typeface="Arial" panose="020B0604020202020204" pitchFamily="34" charset="0"/>
              <a:buChar char="•"/>
            </a:pPr>
            <a:r>
              <a:rPr dirty="0"/>
              <a:t>Language</a:t>
            </a:r>
          </a:p>
          <a:p>
            <a:pPr lvl="1">
              <a:buFont typeface="Arial" panose="020B0604020202020204" pitchFamily="34" charset="0"/>
              <a:buChar char="•"/>
            </a:pPr>
            <a:r>
              <a:rPr dirty="0"/>
              <a:t>Middleware frameworks</a:t>
            </a:r>
          </a:p>
          <a:p>
            <a:pPr lvl="1">
              <a:buFont typeface="Arial" panose="020B0604020202020204" pitchFamily="34" charset="0"/>
              <a:buChar char="•"/>
            </a:pPr>
            <a:r>
              <a:rPr dirty="0"/>
              <a:t>Deployment pipeline</a:t>
            </a:r>
          </a:p>
          <a:p>
            <a:r>
              <a:rPr dirty="0"/>
              <a:t>Consider: </a:t>
            </a:r>
          </a:p>
          <a:p>
            <a:pPr lvl="1">
              <a:buFont typeface="Arial" panose="020B0604020202020204" pitchFamily="34" charset="0"/>
              <a:buChar char="•"/>
            </a:pPr>
            <a:r>
              <a:rPr dirty="0"/>
              <a:t>What are the quality attributes that our software needs to ultimately satisfy?</a:t>
            </a:r>
          </a:p>
          <a:p>
            <a:pPr lvl="1">
              <a:buFont typeface="Arial" panose="020B0604020202020204" pitchFamily="34" charset="0"/>
              <a:buChar char="•"/>
            </a:pPr>
            <a:r>
              <a:rPr dirty="0"/>
              <a:t>How do these architectural decisions reflect those attributes?</a:t>
            </a:r>
          </a:p>
        </p:txBody>
      </p:sp>
      <p:sp>
        <p:nvSpPr>
          <p:cNvPr id="286"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23</a:t>
            </a:fld>
            <a:endParaRP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Title 1"/>
          <p:cNvSpPr txBox="1">
            <a:spLocks noGrp="1"/>
          </p:cNvSpPr>
          <p:nvPr>
            <p:ph type="title"/>
          </p:nvPr>
        </p:nvSpPr>
        <p:spPr>
          <a:prstGeom prst="rect">
            <a:avLst/>
          </a:prstGeom>
        </p:spPr>
        <p:txBody>
          <a:bodyPr/>
          <a:lstStyle>
            <a:lvl1pPr>
              <a:defRPr sz="3600" spc="-133"/>
            </a:lvl1pPr>
          </a:lstStyle>
          <a:p>
            <a:r>
              <a:t>Y2K bug as example of architectural debt</a:t>
            </a:r>
          </a:p>
        </p:txBody>
      </p:sp>
      <p:sp>
        <p:nvSpPr>
          <p:cNvPr id="291" name="Text Placeholder 2"/>
          <p:cNvSpPr txBox="1">
            <a:spLocks noGrp="1"/>
          </p:cNvSpPr>
          <p:nvPr>
            <p:ph type="body" sz="half" idx="1"/>
          </p:nvPr>
        </p:nvSpPr>
        <p:spPr>
          <a:xfrm>
            <a:off x="335732" y="943371"/>
            <a:ext cx="11696203" cy="1458075"/>
          </a:xfrm>
          <a:prstGeom prst="rect">
            <a:avLst/>
          </a:prstGeom>
        </p:spPr>
        <p:txBody>
          <a:bodyPr/>
          <a:lstStyle/>
          <a:p>
            <a:r>
              <a:t>How many digits does it take to store a year?</a:t>
            </a:r>
          </a:p>
        </p:txBody>
      </p:sp>
      <p:sp>
        <p:nvSpPr>
          <p:cNvPr id="29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24</a:t>
            </a:fld>
            <a:endParaRPr/>
          </a:p>
        </p:txBody>
      </p:sp>
      <p:pic>
        <p:nvPicPr>
          <p:cNvPr id="293" name="Picture 2" descr="Picture 2"/>
          <p:cNvPicPr>
            <a:picLocks noChangeAspect="1"/>
          </p:cNvPicPr>
          <p:nvPr/>
        </p:nvPicPr>
        <p:blipFill>
          <a:blip r:embed="rId3"/>
          <a:stretch>
            <a:fillRect/>
          </a:stretch>
        </p:blipFill>
        <p:spPr>
          <a:xfrm>
            <a:off x="515773" y="1470761"/>
            <a:ext cx="3851210" cy="5307723"/>
          </a:xfrm>
          <a:prstGeom prst="rect">
            <a:avLst/>
          </a:prstGeom>
          <a:ln w="12700">
            <a:miter lim="400000"/>
          </a:ln>
        </p:spPr>
      </p:pic>
      <p:sp>
        <p:nvSpPr>
          <p:cNvPr id="294" name="TextBox 4"/>
          <p:cNvSpPr txBox="1"/>
          <p:nvPr/>
        </p:nvSpPr>
        <p:spPr>
          <a:xfrm>
            <a:off x="439648" y="5464655"/>
            <a:ext cx="3851210" cy="329233"/>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9049" tIns="19049" rIns="19049" bIns="19049" anchor="ctr">
            <a:spAutoFit/>
          </a:bodyPr>
          <a:lstStyle>
            <a:lvl1pPr defTabSz="1219169">
              <a:defRPr sz="2300" b="1">
                <a:solidFill>
                  <a:srgbClr val="5E5E5E"/>
                </a:solidFill>
              </a:defRPr>
            </a:lvl1pPr>
          </a:lstStyle>
          <a:p>
            <a:r>
              <a:t>$24,847 in 2023 USD</a:t>
            </a:r>
          </a:p>
        </p:txBody>
      </p:sp>
      <p:sp>
        <p:nvSpPr>
          <p:cNvPr id="295" name="TextBox 7"/>
          <p:cNvSpPr txBox="1"/>
          <p:nvPr/>
        </p:nvSpPr>
        <p:spPr>
          <a:xfrm>
            <a:off x="4846515" y="3657567"/>
            <a:ext cx="6527344" cy="150107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spAutoFit/>
          </a:bodyPr>
          <a:lstStyle>
            <a:lvl1pPr defTabSz="1219169">
              <a:defRPr sz="3100">
                <a:solidFill>
                  <a:srgbClr val="5E5E5E"/>
                </a:solidFill>
                <a:latin typeface="+mj-lt"/>
                <a:ea typeface="+mj-ea"/>
                <a:cs typeface="+mj-cs"/>
                <a:sym typeface="Helvetica Neue"/>
              </a:defRPr>
            </a:lvl1pPr>
          </a:lstStyle>
          <a:p>
            <a:r>
              <a:t>“I just never imagined anyone would be using these systems 10 years later, let alone 20.”</a:t>
            </a:r>
          </a:p>
        </p:txBody>
      </p:sp>
      <p:sp>
        <p:nvSpPr>
          <p:cNvPr id="296" name="TextBox 10"/>
          <p:cNvSpPr txBox="1"/>
          <p:nvPr/>
        </p:nvSpPr>
        <p:spPr>
          <a:xfrm>
            <a:off x="5151073" y="6414760"/>
            <a:ext cx="5534887" cy="43259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spAutoFit/>
          </a:bodyPr>
          <a:lstStyle/>
          <a:p>
            <a:pPr algn="r" defTabSz="1219169">
              <a:defRPr sz="1100">
                <a:solidFill>
                  <a:srgbClr val="3D3B49"/>
                </a:solidFill>
                <a:latin typeface="Guardian Sans Text"/>
                <a:ea typeface="Guardian Sans Text"/>
                <a:cs typeface="Guardian Sans Text"/>
                <a:sym typeface="Guardian Sans Text"/>
              </a:defRPr>
            </a:pPr>
            <a:r>
              <a:t>Kruchten, Nord, Ozkaya:</a:t>
            </a:r>
            <a:endParaRPr>
              <a:latin typeface="Calibri"/>
              <a:ea typeface="Calibri"/>
              <a:cs typeface="Calibri"/>
              <a:sym typeface="Calibri"/>
            </a:endParaRPr>
          </a:p>
          <a:p>
            <a:pPr algn="r" defTabSz="1219169">
              <a:defRPr sz="1300">
                <a:solidFill>
                  <a:srgbClr val="3D3B49"/>
                </a:solidFill>
                <a:latin typeface="Guardian Sans Text"/>
                <a:ea typeface="Guardian Sans Text"/>
                <a:cs typeface="Guardian Sans Text"/>
                <a:sym typeface="Guardian Sans Text"/>
              </a:defRPr>
            </a:pPr>
            <a:r>
              <a:t>“Managing Technical Debt: Reducing Friction in Software Development”</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Evolving languages make debt"/>
          <p:cNvSpPr txBox="1">
            <a:spLocks noGrp="1"/>
          </p:cNvSpPr>
          <p:nvPr>
            <p:ph type="title"/>
          </p:nvPr>
        </p:nvSpPr>
        <p:spPr>
          <a:prstGeom prst="rect">
            <a:avLst/>
          </a:prstGeom>
        </p:spPr>
        <p:txBody>
          <a:bodyPr/>
          <a:lstStyle/>
          <a:p>
            <a:r>
              <a:t>Evolving languages make debt</a:t>
            </a:r>
          </a:p>
        </p:txBody>
      </p:sp>
      <p:sp>
        <p:nvSpPr>
          <p:cNvPr id="301" name="Choice of language can cause technical debt, particularly if that language is rapidly evolving.…"/>
          <p:cNvSpPr txBox="1">
            <a:spLocks noGrp="1"/>
          </p:cNvSpPr>
          <p:nvPr>
            <p:ph type="body" idx="1"/>
          </p:nvPr>
        </p:nvSpPr>
        <p:spPr>
          <a:prstGeom prst="rect">
            <a:avLst/>
          </a:prstGeom>
        </p:spPr>
        <p:txBody>
          <a:bodyPr/>
          <a:lstStyle/>
          <a:p>
            <a:pPr defTabSz="457200">
              <a:lnSpc>
                <a:spcPct val="117999"/>
              </a:lnSpc>
              <a:spcBef>
                <a:spcPts val="0"/>
              </a:spcBef>
              <a:defRPr sz="2100"/>
            </a:pPr>
            <a:r>
              <a:t>Choice of language can cause technical debt, particularly if that language is rapidly evolving.</a:t>
            </a:r>
          </a:p>
          <a:p>
            <a:pPr defTabSz="457200">
              <a:lnSpc>
                <a:spcPct val="117999"/>
              </a:lnSpc>
              <a:spcBef>
                <a:spcPts val="0"/>
              </a:spcBef>
              <a:defRPr sz="2100"/>
            </a:pPr>
            <a:r>
              <a:t>Consider JavaScript</a:t>
            </a:r>
          </a:p>
        </p:txBody>
      </p:sp>
      <p:sp>
        <p:nvSpPr>
          <p:cNvPr id="302"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pic>
        <p:nvPicPr>
          <p:cNvPr id="303" name="Picture 1" descr="Picture 1"/>
          <p:cNvPicPr>
            <a:picLocks noChangeAspect="1"/>
          </p:cNvPicPr>
          <p:nvPr/>
        </p:nvPicPr>
        <p:blipFill>
          <a:blip r:embed="rId3"/>
          <a:stretch>
            <a:fillRect/>
          </a:stretch>
        </p:blipFill>
        <p:spPr>
          <a:xfrm>
            <a:off x="1626691" y="2227957"/>
            <a:ext cx="8938618" cy="2402086"/>
          </a:xfrm>
          <a:prstGeom prst="rect">
            <a:avLst/>
          </a:prstGeom>
          <a:ln w="12700">
            <a:miter lim="400000"/>
          </a:ln>
        </p:spPr>
      </p:pic>
      <p:sp>
        <p:nvSpPr>
          <p:cNvPr id="304" name="Classes…"/>
          <p:cNvSpPr txBox="1"/>
          <p:nvPr/>
        </p:nvSpPr>
        <p:spPr>
          <a:xfrm>
            <a:off x="9244014" y="4236944"/>
            <a:ext cx="959134" cy="637889"/>
          </a:xfrm>
          <a:prstGeom prst="rect">
            <a:avLst/>
          </a:prstGeom>
          <a:solidFill>
            <a:schemeClr val="accent2"/>
          </a:solidFill>
          <a:ln w="12700">
            <a:solidFill>
              <a:srgbClr val="AD5B24"/>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nchor="ctr">
            <a:spAutoFit/>
          </a:bodyPr>
          <a:lstStyle/>
          <a:p>
            <a:pPr>
              <a:defRPr sz="1800">
                <a:solidFill>
                  <a:srgbClr val="FFFFFF"/>
                </a:solidFill>
              </a:defRPr>
            </a:pPr>
            <a:r>
              <a:t>Classes</a:t>
            </a:r>
          </a:p>
          <a:p>
            <a:pPr>
              <a:defRPr sz="1800">
                <a:solidFill>
                  <a:srgbClr val="FFFFFF"/>
                </a:solidFill>
              </a:defRPr>
            </a:pPr>
            <a:r>
              <a:t>Promises</a:t>
            </a:r>
          </a:p>
        </p:txBody>
      </p:sp>
      <p:sp>
        <p:nvSpPr>
          <p:cNvPr id="305" name="PLUS:…"/>
          <p:cNvSpPr txBox="1"/>
          <p:nvPr/>
        </p:nvSpPr>
        <p:spPr>
          <a:xfrm>
            <a:off x="1720953" y="4748413"/>
            <a:ext cx="5719502" cy="1219285"/>
          </a:xfrm>
          <a:prstGeom prst="rect">
            <a:avLst/>
          </a:prstGeom>
          <a:solidFill>
            <a:schemeClr val="accent2"/>
          </a:solidFill>
          <a:ln w="12700">
            <a:solidFill>
              <a:srgbClr val="AD5B24"/>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ctr">
            <a:spAutoFit/>
          </a:bodyPr>
          <a:lstStyle/>
          <a:p>
            <a:pPr>
              <a:defRPr sz="1900">
                <a:solidFill>
                  <a:srgbClr val="FFFFFF"/>
                </a:solidFill>
              </a:defRPr>
            </a:pPr>
            <a:r>
              <a:t>PLUS:</a:t>
            </a:r>
          </a:p>
          <a:p>
            <a:pPr>
              <a:defRPr sz="1900">
                <a:solidFill>
                  <a:srgbClr val="FFFFFF"/>
                </a:solidFill>
              </a:defRPr>
            </a:pPr>
            <a:r>
              <a:t>2016: ES7 (Array.includes)</a:t>
            </a:r>
          </a:p>
          <a:p>
            <a:pPr>
              <a:defRPr sz="1900">
                <a:solidFill>
                  <a:srgbClr val="FFFFFF"/>
                </a:solidFill>
              </a:defRPr>
            </a:pPr>
            <a:r>
              <a:t>2017: ES8 (Async/Await)</a:t>
            </a:r>
          </a:p>
          <a:p>
            <a:pPr>
              <a:defRPr sz="1900">
                <a:solidFill>
                  <a:srgbClr val="FFFFFF"/>
                </a:solidFill>
              </a:defRPr>
            </a:pPr>
            <a:r>
              <a:t>2018: ES9 (rest/spread operator, async iterators)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5" grpId="1" animBg="1" advAuto="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Facebook’s debt"/>
          <p:cNvSpPr txBox="1">
            <a:spLocks noGrp="1"/>
          </p:cNvSpPr>
          <p:nvPr>
            <p:ph type="title"/>
          </p:nvPr>
        </p:nvSpPr>
        <p:spPr>
          <a:prstGeom prst="rect">
            <a:avLst/>
          </a:prstGeom>
        </p:spPr>
        <p:txBody>
          <a:bodyPr/>
          <a:lstStyle/>
          <a:p>
            <a:r>
              <a:t>Facebook’s debt</a:t>
            </a:r>
          </a:p>
        </p:txBody>
      </p:sp>
      <p:sp>
        <p:nvSpPr>
          <p:cNvPr id="310" name="Content Placeholder 5"/>
          <p:cNvSpPr txBox="1">
            <a:spLocks noGrp="1"/>
          </p:cNvSpPr>
          <p:nvPr>
            <p:ph type="body" idx="1"/>
          </p:nvPr>
        </p:nvSpPr>
        <p:spPr>
          <a:prstGeom prst="rect">
            <a:avLst/>
          </a:prstGeom>
        </p:spPr>
        <p:txBody>
          <a:bodyPr/>
          <a:lstStyle/>
          <a:p>
            <a:endParaRPr dirty="0"/>
          </a:p>
        </p:txBody>
      </p:sp>
      <p:sp>
        <p:nvSpPr>
          <p:cNvPr id="311"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785"/>
          </a:lstStyle>
          <a:p>
            <a:fld id="{86CB4B4D-7CA3-9044-876B-883B54F8677D}" type="slidenum">
              <a:rPr/>
              <a:t>26</a:t>
            </a:fld>
            <a:endParaRPr/>
          </a:p>
        </p:txBody>
      </p:sp>
      <p:pic>
        <p:nvPicPr>
          <p:cNvPr id="312" name="Picture 6" descr="Picture 6"/>
          <p:cNvPicPr>
            <a:picLocks noChangeAspect="1"/>
          </p:cNvPicPr>
          <p:nvPr/>
        </p:nvPicPr>
        <p:blipFill>
          <a:blip r:embed="rId3"/>
          <a:stretch>
            <a:fillRect/>
          </a:stretch>
        </p:blipFill>
        <p:spPr>
          <a:xfrm>
            <a:off x="347660" y="943372"/>
            <a:ext cx="8641961" cy="5632572"/>
          </a:xfrm>
          <a:prstGeom prst="rect">
            <a:avLst/>
          </a:prstGeom>
          <a:ln w="12700">
            <a:miter lim="400000"/>
          </a:ln>
        </p:spPr>
      </p:pic>
      <p:sp>
        <p:nvSpPr>
          <p:cNvPr id="313" name="https://www.fastcompany.com/3028778/why-facebook-invented-a-new-php-derived-language-called-hack"/>
          <p:cNvSpPr txBox="1"/>
          <p:nvPr/>
        </p:nvSpPr>
        <p:spPr>
          <a:xfrm>
            <a:off x="1441775" y="6565335"/>
            <a:ext cx="7445145" cy="264975"/>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6" tIns="32146" rIns="32146" bIns="32146" anchor="ctr">
            <a:spAutoFit/>
          </a:bodyPr>
          <a:lstStyle/>
          <a:p>
            <a:r>
              <a:rPr sz="1300" dirty="0">
                <a:uFill>
                  <a:solidFill>
                    <a:srgbClr val="0000FF"/>
                  </a:solidFill>
                </a:uFill>
                <a:hlinkClick r:id="rId4"/>
              </a:rPr>
              <a:t>https://www.fastcompany.com/3028778/why-facebook-invented-a-new-php-derived-language-called-hack</a:t>
            </a:r>
            <a:r>
              <a:rPr lang="en-US" sz="1300" dirty="0">
                <a:uFill>
                  <a:solidFill>
                    <a:srgbClr val="0000FF"/>
                  </a:solidFill>
                </a:uFill>
              </a:rPr>
              <a:t> </a:t>
            </a:r>
            <a:r>
              <a:rPr dirty="0"/>
              <a:t> </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Facebook’s debt"/>
          <p:cNvSpPr txBox="1">
            <a:spLocks noGrp="1"/>
          </p:cNvSpPr>
          <p:nvPr>
            <p:ph type="title"/>
          </p:nvPr>
        </p:nvSpPr>
        <p:spPr>
          <a:prstGeom prst="rect">
            <a:avLst/>
          </a:prstGeom>
        </p:spPr>
        <p:txBody>
          <a:bodyPr/>
          <a:lstStyle/>
          <a:p>
            <a:r>
              <a:t>Facebook’s debt</a:t>
            </a:r>
          </a:p>
        </p:txBody>
      </p:sp>
      <p:sp>
        <p:nvSpPr>
          <p:cNvPr id="318" name="Content Placeholder 5"/>
          <p:cNvSpPr txBox="1">
            <a:spLocks noGrp="1"/>
          </p:cNvSpPr>
          <p:nvPr>
            <p:ph type="body" idx="1"/>
          </p:nvPr>
        </p:nvSpPr>
        <p:spPr>
          <a:prstGeom prst="rect">
            <a:avLst/>
          </a:prstGeom>
        </p:spPr>
        <p:txBody>
          <a:bodyPr/>
          <a:lstStyle/>
          <a:p>
            <a:pPr>
              <a:lnSpc>
                <a:spcPct val="81000"/>
              </a:lnSpc>
            </a:pPr>
            <a:r>
              <a:rPr dirty="0"/>
              <a:t>Hack added new safety features…</a:t>
            </a:r>
          </a:p>
          <a:p>
            <a:pPr lvl="1">
              <a:lnSpc>
                <a:spcPct val="81000"/>
              </a:lnSpc>
              <a:buFont typeface="Arial" panose="020B0604020202020204" pitchFamily="34" charset="0"/>
              <a:buChar char="•"/>
            </a:pPr>
            <a:r>
              <a:rPr dirty="0"/>
              <a:t>…automatic type inference</a:t>
            </a:r>
          </a:p>
          <a:p>
            <a:pPr lvl="1">
              <a:lnSpc>
                <a:spcPct val="81000"/>
              </a:lnSpc>
              <a:buFont typeface="Arial" panose="020B0604020202020204" pitchFamily="34" charset="0"/>
              <a:buChar char="•"/>
            </a:pPr>
            <a:r>
              <a:rPr dirty="0"/>
              <a:t>…lets you specify types of variables</a:t>
            </a:r>
          </a:p>
          <a:p>
            <a:pPr lvl="1">
              <a:lnSpc>
                <a:spcPct val="81000"/>
              </a:lnSpc>
              <a:buFont typeface="Arial" panose="020B0604020202020204" pitchFamily="34" charset="0"/>
              <a:buChar char="•"/>
            </a:pPr>
            <a:r>
              <a:rPr dirty="0"/>
              <a:t>…issues an error if code is logically inconsistent</a:t>
            </a:r>
          </a:p>
          <a:p>
            <a:pPr lvl="1">
              <a:lnSpc>
                <a:spcPct val="81000"/>
              </a:lnSpc>
              <a:buFont typeface="Arial" panose="020B0604020202020204" pitchFamily="34" charset="0"/>
              <a:buChar char="•"/>
            </a:pPr>
            <a:r>
              <a:rPr dirty="0"/>
              <a:t>When a file changed, two versions </a:t>
            </a:r>
            <a:r>
              <a:rPr lang="en-US" dirty="0"/>
              <a:t>had to be</a:t>
            </a:r>
            <a:r>
              <a:rPr dirty="0"/>
              <a:t> compared to deduce what must be rechecked at a very fine-grained level</a:t>
            </a:r>
          </a:p>
          <a:p>
            <a:pPr lvl="1">
              <a:lnSpc>
                <a:spcPct val="81000"/>
              </a:lnSpc>
              <a:buFont typeface="Arial" panose="020B0604020202020204" pitchFamily="34" charset="0"/>
              <a:buChar char="•"/>
            </a:pPr>
            <a:r>
              <a:rPr dirty="0"/>
              <a:t>“</a:t>
            </a:r>
            <a:r>
              <a:rPr i="1" dirty="0">
                <a:latin typeface="Calibri"/>
                <a:ea typeface="Calibri"/>
                <a:cs typeface="Calibri"/>
                <a:sym typeface="Calibri"/>
              </a:rPr>
              <a:t>Hack enables us to dynamically convert our code one file at a time</a:t>
            </a:r>
            <a:r>
              <a:rPr dirty="0"/>
              <a:t>” - Facebook Technical Lead HipHop VM (HHVM)</a:t>
            </a:r>
          </a:p>
        </p:txBody>
      </p:sp>
      <p:sp>
        <p:nvSpPr>
          <p:cNvPr id="319"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785"/>
          </a:lstStyle>
          <a:p>
            <a:fld id="{86CB4B4D-7CA3-9044-876B-883B54F8677D}" type="slidenum">
              <a:rPr/>
              <a:t>27</a:t>
            </a:fld>
            <a:endParaRPr/>
          </a:p>
        </p:txBody>
      </p:sp>
      <p:pic>
        <p:nvPicPr>
          <p:cNvPr id="320" name="Graphic 2" descr="Graphic 2"/>
          <p:cNvPicPr>
            <a:picLocks noChangeAspect="1"/>
          </p:cNvPicPr>
          <p:nvPr/>
        </p:nvPicPr>
        <p:blipFill>
          <a:blip r:embed="rId3"/>
          <a:stretch>
            <a:fillRect/>
          </a:stretch>
        </p:blipFill>
        <p:spPr>
          <a:xfrm>
            <a:off x="10115383" y="4555857"/>
            <a:ext cx="1701106" cy="1701107"/>
          </a:xfrm>
          <a:prstGeom prst="rect">
            <a:avLst/>
          </a:prstGeom>
          <a:ln w="12700">
            <a:miter lim="400000"/>
          </a:ln>
        </p:spPr>
      </p:pic>
      <p:sp>
        <p:nvSpPr>
          <p:cNvPr id="321" name="Facebook’s Runtime Engine supports PHP and Hack. https://hhvm.com/"/>
          <p:cNvSpPr txBox="1"/>
          <p:nvPr/>
        </p:nvSpPr>
        <p:spPr>
          <a:xfrm>
            <a:off x="1060420" y="6152334"/>
            <a:ext cx="6461942" cy="3085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lstStyle/>
          <a:p>
            <a:pPr algn="l" defTabSz="1219169">
              <a:defRPr sz="1500"/>
            </a:pPr>
            <a:r>
              <a:t>Facebook’s Runtime Engine supports PHP and Hack. </a:t>
            </a:r>
            <a:r>
              <a:rPr>
                <a:solidFill>
                  <a:srgbClr val="0000FF"/>
                </a:solidFill>
                <a:uFill>
                  <a:solidFill>
                    <a:srgbClr val="0000FF"/>
                  </a:solidFill>
                </a:uFill>
              </a:rPr>
              <a:t>https://hhvm.com/</a:t>
            </a:r>
            <a:r>
              <a:t> </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Instagram’s debt"/>
          <p:cNvSpPr txBox="1">
            <a:spLocks noGrp="1"/>
          </p:cNvSpPr>
          <p:nvPr>
            <p:ph type="title"/>
          </p:nvPr>
        </p:nvSpPr>
        <p:spPr>
          <a:prstGeom prst="rect">
            <a:avLst/>
          </a:prstGeom>
        </p:spPr>
        <p:txBody>
          <a:bodyPr/>
          <a:lstStyle/>
          <a:p>
            <a:r>
              <a:t>Instagram’s debt</a:t>
            </a:r>
          </a:p>
        </p:txBody>
      </p:sp>
      <p:sp>
        <p:nvSpPr>
          <p:cNvPr id="326"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785"/>
          </a:lstStyle>
          <a:p>
            <a:fld id="{86CB4B4D-7CA3-9044-876B-883B54F8677D}" type="slidenum">
              <a:rPr/>
              <a:t>28</a:t>
            </a:fld>
            <a:endParaRPr/>
          </a:p>
        </p:txBody>
      </p:sp>
      <p:sp>
        <p:nvSpPr>
          <p:cNvPr id="328" name="TextBox 8"/>
          <p:cNvSpPr txBox="1"/>
          <p:nvPr/>
        </p:nvSpPr>
        <p:spPr>
          <a:xfrm>
            <a:off x="699196" y="6341164"/>
            <a:ext cx="4506591" cy="233860"/>
          </a:xfrm>
          <a:prstGeom prst="rect">
            <a:avLst/>
          </a:prstGeom>
          <a:solidFill>
            <a:srgbClr val="FFFFFF"/>
          </a:solidFill>
          <a:ln w="12700">
            <a:solidFill>
              <a:schemeClr val="accent1"/>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spAutoFit/>
          </a:bodyPr>
          <a:lstStyle/>
          <a:p>
            <a:r>
              <a:rPr u="sng" dirty="0">
                <a:solidFill>
                  <a:srgbClr val="0000FF"/>
                </a:solidFill>
                <a:uFill>
                  <a:solidFill>
                    <a:srgbClr val="0000FF"/>
                  </a:solidFill>
                </a:uFill>
                <a:hlinkClick r:id="rId3"/>
              </a:rPr>
              <a:t>https://thenewstack.io/instagram-makes-smooth-move-python-3/</a:t>
            </a:r>
            <a:r>
              <a:rPr dirty="0"/>
              <a:t> </a:t>
            </a:r>
          </a:p>
        </p:txBody>
      </p:sp>
      <p:pic>
        <p:nvPicPr>
          <p:cNvPr id="329" name="Picture 2" descr="Picture 2"/>
          <p:cNvPicPr>
            <a:picLocks noChangeAspect="1"/>
          </p:cNvPicPr>
          <p:nvPr/>
        </p:nvPicPr>
        <p:blipFill>
          <a:blip r:embed="rId4"/>
          <a:stretch>
            <a:fillRect/>
          </a:stretch>
        </p:blipFill>
        <p:spPr>
          <a:xfrm>
            <a:off x="222424" y="932953"/>
            <a:ext cx="9464604" cy="5323840"/>
          </a:xfrm>
          <a:prstGeom prst="rect">
            <a:avLst/>
          </a:prstGeom>
          <a:ln w="12700">
            <a:miter lim="400000"/>
          </a:ln>
        </p:spPr>
      </p:pic>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0" name="Picture 6" descr="Picture 6"/>
          <p:cNvPicPr>
            <a:picLocks noChangeAspect="1"/>
          </p:cNvPicPr>
          <p:nvPr/>
        </p:nvPicPr>
        <p:blipFill>
          <a:blip r:embed="rId3"/>
          <a:stretch>
            <a:fillRect/>
          </a:stretch>
        </p:blipFill>
        <p:spPr>
          <a:xfrm>
            <a:off x="5128836" y="191912"/>
            <a:ext cx="6903099" cy="2050198"/>
          </a:xfrm>
          <a:prstGeom prst="rect">
            <a:avLst/>
          </a:prstGeom>
          <a:ln w="12700">
            <a:miter lim="400000"/>
          </a:ln>
        </p:spPr>
      </p:pic>
      <p:sp>
        <p:nvSpPr>
          <p:cNvPr id="333" name="Instagram’s debt"/>
          <p:cNvSpPr txBox="1">
            <a:spLocks noGrp="1"/>
          </p:cNvSpPr>
          <p:nvPr>
            <p:ph type="title"/>
          </p:nvPr>
        </p:nvSpPr>
        <p:spPr>
          <a:prstGeom prst="rect">
            <a:avLst/>
          </a:prstGeom>
        </p:spPr>
        <p:txBody>
          <a:bodyPr/>
          <a:lstStyle/>
          <a:p>
            <a:r>
              <a:t>Instagram’s debt</a:t>
            </a:r>
          </a:p>
        </p:txBody>
      </p:sp>
      <p:sp>
        <p:nvSpPr>
          <p:cNvPr id="334" name="From Python 2 to 3…"/>
          <p:cNvSpPr txBox="1">
            <a:spLocks noGrp="1"/>
          </p:cNvSpPr>
          <p:nvPr>
            <p:ph type="body" idx="1"/>
          </p:nvPr>
        </p:nvSpPr>
        <p:spPr>
          <a:prstGeom prst="rect">
            <a:avLst/>
          </a:prstGeom>
        </p:spPr>
        <p:txBody>
          <a:bodyPr/>
          <a:lstStyle/>
          <a:p>
            <a:r>
              <a:rPr dirty="0"/>
              <a:t>From Python 2 to 3</a:t>
            </a:r>
          </a:p>
          <a:p>
            <a:pPr lvl="1">
              <a:buFont typeface="Arial" panose="020B0604020202020204" pitchFamily="34" charset="0"/>
              <a:buChar char="•"/>
            </a:pPr>
            <a:r>
              <a:rPr dirty="0"/>
              <a:t>Migrated in 10 months</a:t>
            </a:r>
          </a:p>
          <a:p>
            <a:pPr lvl="1">
              <a:buFont typeface="Arial" panose="020B0604020202020204" pitchFamily="34" charset="0"/>
              <a:buChar char="•"/>
            </a:pPr>
            <a:r>
              <a:rPr lang="en-US" dirty="0"/>
              <a:t>All work done directly in Master branch</a:t>
            </a:r>
          </a:p>
          <a:p>
            <a:pPr lvl="1">
              <a:buFont typeface="Arial" panose="020B0604020202020204" pitchFamily="34" charset="0"/>
              <a:buChar char="•"/>
            </a:pPr>
            <a:r>
              <a:rPr lang="en-US" dirty="0"/>
              <a:t>Upgraded all packages (Working </a:t>
            </a:r>
            <a:r>
              <a:rPr dirty="0"/>
              <a:t>Rule: not in Py3 =&gt; not used</a:t>
            </a:r>
            <a:r>
              <a:rPr lang="en-US" dirty="0"/>
              <a:t>)</a:t>
            </a:r>
            <a:endParaRPr dirty="0"/>
          </a:p>
          <a:p>
            <a:r>
              <a:rPr dirty="0"/>
              <a:t>Examples of </a:t>
            </a:r>
            <a:r>
              <a:rPr dirty="0" err="1"/>
              <a:t>refactorings</a:t>
            </a:r>
            <a:r>
              <a:rPr dirty="0"/>
              <a:t>:</a:t>
            </a:r>
          </a:p>
          <a:p>
            <a:pPr lvl="1">
              <a:buFont typeface="Arial" panose="020B0604020202020204" pitchFamily="34" charset="0"/>
              <a:buChar char="•"/>
            </a:pPr>
            <a:r>
              <a:rPr dirty="0"/>
              <a:t>Differences in </a:t>
            </a:r>
            <a:r>
              <a:rPr dirty="0" err="1"/>
              <a:t>unicode</a:t>
            </a:r>
            <a:r>
              <a:rPr dirty="0"/>
              <a:t>, str, bytes =&gt; add helper functions</a:t>
            </a:r>
          </a:p>
          <a:p>
            <a:pPr lvl="1">
              <a:buFont typeface="Arial" panose="020B0604020202020204" pitchFamily="34" charset="0"/>
              <a:buChar char="•"/>
            </a:pPr>
            <a:r>
              <a:rPr dirty="0"/>
              <a:t>Differences in iterators, such as map =&gt; convert all maps to Py3 list</a:t>
            </a:r>
          </a:p>
          <a:p>
            <a:pPr lvl="1">
              <a:buFont typeface="Arial" panose="020B0604020202020204" pitchFamily="34" charset="0"/>
              <a:buChar char="•"/>
            </a:pPr>
            <a:r>
              <a:rPr dirty="0"/>
              <a:t>Differences in dictionary order differences in the dumped JSON data </a:t>
            </a:r>
            <a:br>
              <a:rPr dirty="0"/>
            </a:br>
            <a:r>
              <a:rPr dirty="0"/>
              <a:t>=&gt; force </a:t>
            </a:r>
            <a:r>
              <a:rPr dirty="0" err="1"/>
              <a:t>sorted_keys</a:t>
            </a:r>
            <a:r>
              <a:rPr dirty="0"/>
              <a:t> in </a:t>
            </a:r>
            <a:r>
              <a:rPr dirty="0" err="1"/>
              <a:t>json.dump</a:t>
            </a:r>
            <a:r>
              <a:rPr dirty="0"/>
              <a:t> function</a:t>
            </a:r>
          </a:p>
        </p:txBody>
      </p:sp>
      <p:sp>
        <p:nvSpPr>
          <p:cNvPr id="335"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785"/>
          </a:lstStyle>
          <a:p>
            <a:fld id="{86CB4B4D-7CA3-9044-876B-883B54F8677D}" type="slidenum">
              <a:rPr/>
              <a:t>29</a:t>
            </a:fld>
            <a:endParaRPr/>
          </a:p>
        </p:txBody>
      </p:sp>
      <p:grpSp>
        <p:nvGrpSpPr>
          <p:cNvPr id="338" name="TextBox 7"/>
          <p:cNvGrpSpPr/>
          <p:nvPr/>
        </p:nvGrpSpPr>
        <p:grpSpPr>
          <a:xfrm>
            <a:off x="7162410" y="6569594"/>
            <a:ext cx="6308826" cy="221011"/>
            <a:chOff x="0" y="0"/>
            <a:chExt cx="6308824" cy="221009"/>
          </a:xfrm>
        </p:grpSpPr>
        <p:sp>
          <p:nvSpPr>
            <p:cNvPr id="336" name="Rectangle"/>
            <p:cNvSpPr/>
            <p:nvPr/>
          </p:nvSpPr>
          <p:spPr>
            <a:xfrm>
              <a:off x="0" y="0"/>
              <a:ext cx="6308825" cy="221010"/>
            </a:xfrm>
            <a:prstGeom prst="rect">
              <a:avLst/>
            </a:prstGeom>
            <a:solidFill>
              <a:srgbClr val="FFFFFF"/>
            </a:solidFill>
            <a:ln w="12700" cap="flat">
              <a:noFill/>
              <a:miter lim="400000"/>
            </a:ln>
            <a:effectLst/>
          </p:spPr>
          <p:txBody>
            <a:bodyPr wrap="square" lIns="19049" tIns="19049" rIns="19049" bIns="19049" numCol="1" anchor="ctr">
              <a:noAutofit/>
            </a:bodyPr>
            <a:lstStyle/>
            <a:p>
              <a:pPr algn="l" defTabSz="1219169">
                <a:defRPr sz="1100">
                  <a:solidFill>
                    <a:srgbClr val="FFFFFF"/>
                  </a:solidFill>
                </a:defRPr>
              </a:pPr>
              <a:endParaRPr/>
            </a:p>
          </p:txBody>
        </p:sp>
        <p:sp>
          <p:nvSpPr>
            <p:cNvPr id="337" name="http://euccas.github.io/blog/20170616/how-instagram-moved-to-python-3.html"/>
            <p:cNvSpPr txBox="1"/>
            <p:nvPr/>
          </p:nvSpPr>
          <p:spPr>
            <a:xfrm>
              <a:off x="32146" y="11224"/>
              <a:ext cx="4689483" cy="19856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2146" tIns="32146" rIns="32146" bIns="32146" numCol="1" anchor="ctr">
              <a:spAutoFit/>
            </a:bodyPr>
            <a:lstStyle/>
            <a:p>
              <a:pPr algn="l" defTabSz="1219169">
                <a:defRPr sz="1100"/>
              </a:pPr>
              <a:r>
                <a:rPr u="sng" dirty="0">
                  <a:solidFill>
                    <a:srgbClr val="0000FF"/>
                  </a:solidFill>
                  <a:uFill>
                    <a:solidFill>
                      <a:srgbClr val="0000FF"/>
                    </a:solidFill>
                  </a:uFill>
                  <a:hlinkClick r:id="rId4"/>
                </a:rPr>
                <a:t>http://euccas.github.io/blog/20170616/how-instagram-moved-to-python-3.html</a:t>
              </a:r>
              <a:r>
                <a:rPr dirty="0"/>
                <a:t> </a:t>
              </a:r>
            </a:p>
          </p:txBody>
        </p:sp>
      </p:grpSp>
      <p:sp>
        <p:nvSpPr>
          <p:cNvPr id="339" name="TextBox 8"/>
          <p:cNvSpPr txBox="1"/>
          <p:nvPr/>
        </p:nvSpPr>
        <p:spPr>
          <a:xfrm>
            <a:off x="234246" y="6569594"/>
            <a:ext cx="6447723" cy="2310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spAutoFit/>
          </a:bodyPr>
          <a:lstStyle/>
          <a:p>
            <a:pPr defTabSz="1219169">
              <a:defRPr sz="1300"/>
            </a:pPr>
            <a:r>
              <a:rPr dirty="0" err="1"/>
              <a:t>PyCon</a:t>
            </a:r>
            <a:r>
              <a:rPr dirty="0"/>
              <a:t> 2017 Keynote Talk: </a:t>
            </a:r>
            <a:r>
              <a:rPr dirty="0">
                <a:solidFill>
                  <a:srgbClr val="0000FF"/>
                </a:solidFill>
                <a:uFill>
                  <a:solidFill>
                    <a:srgbClr val="0000FF"/>
                  </a:solidFill>
                </a:uFill>
                <a:hlinkClick r:id="rId5"/>
              </a:rPr>
              <a:t>https://www.youtube.com/watch?v=66XoCk79kjM</a:t>
            </a:r>
            <a:r>
              <a:rPr dirty="0"/>
              <a:t> </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Goals"/>
          <p:cNvSpPr txBox="1">
            <a:spLocks noGrp="1"/>
          </p:cNvSpPr>
          <p:nvPr>
            <p:ph type="title"/>
          </p:nvPr>
        </p:nvSpPr>
        <p:spPr>
          <a:prstGeom prst="rect">
            <a:avLst/>
          </a:prstGeom>
        </p:spPr>
        <p:txBody>
          <a:bodyPr/>
          <a:lstStyle/>
          <a:p>
            <a:r>
              <a:t>Refactoring</a:t>
            </a:r>
          </a:p>
        </p:txBody>
      </p:sp>
      <p:sp>
        <p:nvSpPr>
          <p:cNvPr id="130" name="By the end of this lesson, you should be able to…"/>
          <p:cNvSpPr txBox="1">
            <a:spLocks noGrp="1"/>
          </p:cNvSpPr>
          <p:nvPr>
            <p:ph type="body" idx="1"/>
          </p:nvPr>
        </p:nvSpPr>
        <p:spPr>
          <a:prstGeom prst="rect">
            <a:avLst/>
          </a:prstGeom>
        </p:spPr>
        <p:txBody>
          <a:bodyPr/>
          <a:lstStyle/>
          <a:p>
            <a:r>
              <a:rPr sz="2400" b="1" dirty="0"/>
              <a:t>Refactoring</a:t>
            </a:r>
            <a:r>
              <a:rPr dirty="0"/>
              <a:t> is the process of applying transformations, </a:t>
            </a:r>
            <a:r>
              <a:rPr i="1" dirty="0" err="1"/>
              <a:t>refactorings</a:t>
            </a:r>
            <a:r>
              <a:rPr dirty="0"/>
              <a:t>, to a program</a:t>
            </a:r>
            <a:r>
              <a:rPr lang="en-US" dirty="0"/>
              <a:t> and the </a:t>
            </a:r>
            <a:r>
              <a:rPr lang="en-US" i="1" dirty="0">
                <a:solidFill>
                  <a:srgbClr val="FF0000"/>
                </a:solidFill>
              </a:rPr>
              <a:t>internal structure </a:t>
            </a:r>
            <a:r>
              <a:rPr lang="en-US" dirty="0"/>
              <a:t>of the system is improved </a:t>
            </a:r>
            <a:r>
              <a:rPr dirty="0"/>
              <a:t> </a:t>
            </a:r>
          </a:p>
          <a:p>
            <a:r>
              <a:rPr dirty="0"/>
              <a:t>Goals:</a:t>
            </a:r>
          </a:p>
          <a:p>
            <a:pPr lvl="1">
              <a:buSzPct val="90000"/>
              <a:buFont typeface="Arial" panose="020B0604020202020204" pitchFamily="34" charset="0"/>
              <a:buChar char="•"/>
            </a:pPr>
            <a:r>
              <a:rPr dirty="0"/>
              <a:t>keep program readable, understandable, and maintainable</a:t>
            </a:r>
          </a:p>
          <a:p>
            <a:pPr lvl="1">
              <a:buSzPct val="90000"/>
              <a:buFont typeface="Arial" panose="020B0604020202020204" pitchFamily="34" charset="0"/>
              <a:buChar char="•"/>
            </a:pPr>
            <a:r>
              <a:rPr dirty="0"/>
              <a:t>by eliminating small problems soon, you can avoid big troubles later</a:t>
            </a:r>
          </a:p>
          <a:p>
            <a:r>
              <a:rPr dirty="0"/>
              <a:t>Characteristics:</a:t>
            </a:r>
          </a:p>
          <a:p>
            <a:pPr lvl="1">
              <a:buSzPct val="90000"/>
              <a:buFont typeface="Arial" panose="020B0604020202020204" pitchFamily="34" charset="0"/>
              <a:buChar char="•"/>
            </a:pPr>
            <a:r>
              <a:rPr b="1" dirty="0"/>
              <a:t>behavior-preserving</a:t>
            </a:r>
            <a:r>
              <a:rPr dirty="0"/>
              <a:t>, i.e. do not change what the program does</a:t>
            </a:r>
          </a:p>
          <a:p>
            <a:pPr lvl="1">
              <a:buSzPct val="90000"/>
              <a:buFont typeface="Arial" panose="020B0604020202020204" pitchFamily="34" charset="0"/>
              <a:buChar char="•"/>
            </a:pPr>
            <a:r>
              <a:rPr b="1" dirty="0"/>
              <a:t>incremental</a:t>
            </a:r>
            <a:r>
              <a:rPr dirty="0"/>
              <a:t>, i.e. proceeds in small steps with tests at each stage</a:t>
            </a:r>
          </a:p>
        </p:txBody>
      </p:sp>
      <p:sp>
        <p:nvSpPr>
          <p:cNvPr id="13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a:t>
            </a:fld>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Instagram’s debt"/>
          <p:cNvSpPr txBox="1">
            <a:spLocks noGrp="1"/>
          </p:cNvSpPr>
          <p:nvPr>
            <p:ph type="title"/>
          </p:nvPr>
        </p:nvSpPr>
        <p:spPr>
          <a:prstGeom prst="rect">
            <a:avLst/>
          </a:prstGeom>
        </p:spPr>
        <p:txBody>
          <a:bodyPr/>
          <a:lstStyle/>
          <a:p>
            <a:r>
              <a:t>Instagram’s debt</a:t>
            </a:r>
          </a:p>
        </p:txBody>
      </p:sp>
      <p:sp>
        <p:nvSpPr>
          <p:cNvPr id="345" name="Dropped Python 2 in Feb 2017"/>
          <p:cNvSpPr txBox="1">
            <a:spLocks noGrp="1"/>
          </p:cNvSpPr>
          <p:nvPr>
            <p:ph type="body" sz="quarter" idx="1"/>
          </p:nvPr>
        </p:nvSpPr>
        <p:spPr>
          <a:xfrm>
            <a:off x="335732" y="943371"/>
            <a:ext cx="11696203" cy="1325564"/>
          </a:xfrm>
          <a:prstGeom prst="rect">
            <a:avLst/>
          </a:prstGeom>
        </p:spPr>
        <p:txBody>
          <a:bodyPr/>
          <a:lstStyle/>
          <a:p>
            <a:r>
              <a:t>Dropped Python 2 in Feb 2017</a:t>
            </a:r>
          </a:p>
        </p:txBody>
      </p:sp>
      <p:sp>
        <p:nvSpPr>
          <p:cNvPr id="346"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785"/>
          </a:lstStyle>
          <a:p>
            <a:fld id="{86CB4B4D-7CA3-9044-876B-883B54F8677D}" type="slidenum">
              <a:rPr/>
              <a:t>30</a:t>
            </a:fld>
            <a:endParaRPr/>
          </a:p>
        </p:txBody>
      </p:sp>
      <p:pic>
        <p:nvPicPr>
          <p:cNvPr id="347" name="Picture 2" descr="Picture 2"/>
          <p:cNvPicPr>
            <a:picLocks noChangeAspect="1"/>
          </p:cNvPicPr>
          <p:nvPr/>
        </p:nvPicPr>
        <p:blipFill>
          <a:blip r:embed="rId3"/>
          <a:stretch>
            <a:fillRect/>
          </a:stretch>
        </p:blipFill>
        <p:spPr>
          <a:xfrm>
            <a:off x="1342429" y="1448921"/>
            <a:ext cx="9214734" cy="5193431"/>
          </a:xfrm>
          <a:prstGeom prst="rect">
            <a:avLst/>
          </a:prstGeom>
          <a:ln w="12700">
            <a:miter lim="400000"/>
          </a:ln>
        </p:spPr>
      </p:pic>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Instagram’s debt"/>
          <p:cNvSpPr txBox="1">
            <a:spLocks noGrp="1"/>
          </p:cNvSpPr>
          <p:nvPr>
            <p:ph type="title"/>
          </p:nvPr>
        </p:nvSpPr>
        <p:spPr>
          <a:prstGeom prst="rect">
            <a:avLst/>
          </a:prstGeom>
        </p:spPr>
        <p:txBody>
          <a:bodyPr/>
          <a:lstStyle/>
          <a:p>
            <a:r>
              <a:rPr lang="en-US" dirty="0"/>
              <a:t>Siri</a:t>
            </a:r>
            <a:r>
              <a:rPr dirty="0"/>
              <a:t>’s debt</a:t>
            </a:r>
          </a:p>
        </p:txBody>
      </p:sp>
      <p:sp>
        <p:nvSpPr>
          <p:cNvPr id="345" name="Dropped Python 2 in Feb 2017"/>
          <p:cNvSpPr txBox="1">
            <a:spLocks noGrp="1"/>
          </p:cNvSpPr>
          <p:nvPr>
            <p:ph type="body" sz="quarter" idx="1"/>
          </p:nvPr>
        </p:nvSpPr>
        <p:spPr>
          <a:xfrm>
            <a:off x="335732" y="943370"/>
            <a:ext cx="11696203" cy="5208047"/>
          </a:xfrm>
          <a:prstGeom prst="rect">
            <a:avLst/>
          </a:prstGeom>
        </p:spPr>
        <p:txBody>
          <a:bodyPr>
            <a:normAutofit/>
          </a:bodyPr>
          <a:lstStyle/>
          <a:p>
            <a:r>
              <a:rPr lang="en-US" dirty="0"/>
              <a:t>Voice assistants are “dumb as a rock,” Satya Nadella (Microsoft’s chief executive)</a:t>
            </a:r>
          </a:p>
          <a:p>
            <a:endParaRPr lang="en-US" dirty="0"/>
          </a:p>
          <a:p>
            <a:pPr marL="342900" indent="-342900">
              <a:buFont typeface="Arial" panose="020B0604020202020204" pitchFamily="34" charset="0"/>
              <a:buChar char="•"/>
            </a:pPr>
            <a:r>
              <a:rPr lang="en-US" dirty="0"/>
              <a:t>Clunky Code: Weeks to update code</a:t>
            </a:r>
          </a:p>
          <a:p>
            <a:pPr marL="342900" indent="-342900">
              <a:buFont typeface="Arial" panose="020B0604020202020204" pitchFamily="34" charset="0"/>
              <a:buChar char="•"/>
            </a:pPr>
            <a:r>
              <a:rPr lang="en-US" dirty="0"/>
              <a:t>One big snowball!</a:t>
            </a:r>
          </a:p>
          <a:p>
            <a:pPr marL="342900" indent="-342900">
              <a:buFont typeface="Arial" panose="020B0604020202020204" pitchFamily="34" charset="0"/>
              <a:buChar char="•"/>
            </a:pPr>
            <a:r>
              <a:rPr lang="en-US" dirty="0"/>
              <a:t>6 weeks to build </a:t>
            </a:r>
            <a:r>
              <a:rPr lang="en-US" dirty="0" err="1"/>
              <a:t>db</a:t>
            </a:r>
            <a:r>
              <a:rPr lang="en-US" dirty="0"/>
              <a:t> for adding 1 word </a:t>
            </a:r>
            <a:endParaRPr dirty="0"/>
          </a:p>
        </p:txBody>
      </p:sp>
      <p:sp>
        <p:nvSpPr>
          <p:cNvPr id="346"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785"/>
          </a:lstStyle>
          <a:p>
            <a:fld id="{86CB4B4D-7CA3-9044-876B-883B54F8677D}" type="slidenum">
              <a:rPr/>
              <a:t>31</a:t>
            </a:fld>
            <a:endParaRPr/>
          </a:p>
        </p:txBody>
      </p:sp>
      <p:pic>
        <p:nvPicPr>
          <p:cNvPr id="5" name="Picture 4" descr="A picture containing indoor, accessory, bandage&#10;&#10;Description automatically generated">
            <a:extLst>
              <a:ext uri="{FF2B5EF4-FFF2-40B4-BE49-F238E27FC236}">
                <a16:creationId xmlns:a16="http://schemas.microsoft.com/office/drawing/2014/main" id="{85CCBB36-30D1-0A47-E450-168FDEA9971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99504" y="2227901"/>
            <a:ext cx="6111080" cy="4073058"/>
          </a:xfrm>
          <a:prstGeom prst="rect">
            <a:avLst/>
          </a:prstGeom>
        </p:spPr>
      </p:pic>
      <p:sp>
        <p:nvSpPr>
          <p:cNvPr id="6" name="TextBox 8">
            <a:extLst>
              <a:ext uri="{FF2B5EF4-FFF2-40B4-BE49-F238E27FC236}">
                <a16:creationId xmlns:a16="http://schemas.microsoft.com/office/drawing/2014/main" id="{3842EDDF-6217-10FB-B48D-D138B9E96C06}"/>
              </a:ext>
            </a:extLst>
          </p:cNvPr>
          <p:cNvSpPr txBox="1"/>
          <p:nvPr/>
        </p:nvSpPr>
        <p:spPr>
          <a:xfrm>
            <a:off x="254251" y="6392971"/>
            <a:ext cx="7610865" cy="4650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2146" tIns="32146" rIns="32146" bIns="32146">
            <a:spAutoFit/>
          </a:bodyPr>
          <a:lstStyle/>
          <a:p>
            <a:pPr algn="l" defTabSz="1219169">
              <a:defRPr sz="1300"/>
            </a:pPr>
            <a:r>
              <a:rPr lang="en-US" b="1" dirty="0"/>
              <a:t>How Siri, Alexa and Google Assistant Lost the A.I. Race</a:t>
            </a:r>
          </a:p>
          <a:p>
            <a:pPr algn="l" defTabSz="1219169">
              <a:defRPr sz="1300"/>
            </a:pPr>
            <a:r>
              <a:rPr lang="en-US" dirty="0">
                <a:hlinkClick r:id="rId4"/>
              </a:rPr>
              <a:t>https://www.nytimes.com/2023/03/15/technology/siri-alexa-google-assistant-artificial-intelligence.html</a:t>
            </a:r>
            <a:r>
              <a:rPr lang="en-US" dirty="0"/>
              <a:t> </a:t>
            </a:r>
            <a:endParaRPr dirty="0"/>
          </a:p>
        </p:txBody>
      </p:sp>
    </p:spTree>
    <p:extLst>
      <p:ext uri="{BB962C8B-B14F-4D97-AF65-F5344CB8AC3E}">
        <p14:creationId xmlns:p14="http://schemas.microsoft.com/office/powerpoint/2010/main" val="2030361358"/>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7" name="Group 11"/>
          <p:cNvGrpSpPr/>
          <p:nvPr/>
        </p:nvGrpSpPr>
        <p:grpSpPr>
          <a:xfrm>
            <a:off x="5735023" y="871094"/>
            <a:ext cx="4838133" cy="5822805"/>
            <a:chOff x="240188" y="0"/>
            <a:chExt cx="4838132" cy="5822803"/>
          </a:xfrm>
        </p:grpSpPr>
        <p:sp>
          <p:nvSpPr>
            <p:cNvPr id="351" name="Triangle 5"/>
            <p:cNvSpPr/>
            <p:nvPr/>
          </p:nvSpPr>
          <p:spPr>
            <a:xfrm>
              <a:off x="240188" y="4675873"/>
              <a:ext cx="3105211" cy="1146931"/>
            </a:xfrm>
            <a:prstGeom prst="triangle">
              <a:avLst/>
            </a:prstGeom>
            <a:solidFill>
              <a:schemeClr val="accent2"/>
            </a:solidFill>
            <a:ln w="12700" cap="flat">
              <a:noFill/>
              <a:miter lim="400000"/>
            </a:ln>
            <a:effectLst/>
          </p:spPr>
          <p:txBody>
            <a:bodyPr wrap="square" lIns="19049" tIns="19049" rIns="19049" bIns="19049" numCol="1" anchor="ctr">
              <a:noAutofit/>
            </a:bodyPr>
            <a:lstStyle/>
            <a:p>
              <a:pPr algn="l" defTabSz="685821"/>
              <a:endParaRPr/>
            </a:p>
          </p:txBody>
        </p:sp>
        <p:sp>
          <p:nvSpPr>
            <p:cNvPr id="352" name="Rounded Rectangle 6"/>
            <p:cNvSpPr/>
            <p:nvPr/>
          </p:nvSpPr>
          <p:spPr>
            <a:xfrm rot="1735073">
              <a:off x="2756449" y="3663728"/>
              <a:ext cx="1615504" cy="1886066"/>
            </a:xfrm>
            <a:prstGeom prst="roundRect">
              <a:avLst>
                <a:gd name="adj" fmla="val 16667"/>
              </a:avLst>
            </a:prstGeom>
            <a:solidFill>
              <a:schemeClr val="accent6"/>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sp>
          <p:nvSpPr>
            <p:cNvPr id="353" name="Chord 7"/>
            <p:cNvSpPr/>
            <p:nvPr/>
          </p:nvSpPr>
          <p:spPr>
            <a:xfrm rot="19194776">
              <a:off x="1154098" y="3214250"/>
              <a:ext cx="1592932" cy="1503798"/>
            </a:xfrm>
            <a:custGeom>
              <a:avLst/>
              <a:gdLst/>
              <a:ahLst/>
              <a:cxnLst>
                <a:cxn ang="0">
                  <a:pos x="wd2" y="hd2"/>
                </a:cxn>
                <a:cxn ang="5400000">
                  <a:pos x="wd2" y="hd2"/>
                </a:cxn>
                <a:cxn ang="10800000">
                  <a:pos x="wd2" y="hd2"/>
                </a:cxn>
                <a:cxn ang="16200000">
                  <a:pos x="wd2" y="hd2"/>
                </a:cxn>
              </a:cxnLst>
              <a:rect l="0" t="0" r="r" b="b"/>
              <a:pathLst>
                <a:path w="19973" h="20276" extrusionOk="0">
                  <a:moveTo>
                    <a:pt x="19973" y="18221"/>
                  </a:moveTo>
                  <a:cubicBezTo>
                    <a:pt x="14488" y="21600"/>
                    <a:pt x="6676" y="20720"/>
                    <a:pt x="2525" y="16256"/>
                  </a:cubicBezTo>
                  <a:cubicBezTo>
                    <a:pt x="-1627" y="11792"/>
                    <a:pt x="-546" y="5433"/>
                    <a:pt x="4939" y="2054"/>
                  </a:cubicBezTo>
                  <a:cubicBezTo>
                    <a:pt x="7103" y="721"/>
                    <a:pt x="9742" y="0"/>
                    <a:pt x="12456" y="0"/>
                  </a:cubicBezTo>
                  <a:close/>
                </a:path>
              </a:pathLst>
            </a:custGeom>
            <a:solidFill>
              <a:schemeClr val="accent1"/>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sp>
          <p:nvSpPr>
            <p:cNvPr id="354" name="Rectangle 8"/>
            <p:cNvSpPr/>
            <p:nvPr/>
          </p:nvSpPr>
          <p:spPr>
            <a:xfrm rot="547570">
              <a:off x="288127" y="2438276"/>
              <a:ext cx="4482454" cy="962243"/>
            </a:xfrm>
            <a:prstGeom prst="rect">
              <a:avLst/>
            </a:prstGeom>
            <a:solidFill>
              <a:schemeClr val="accent4"/>
            </a:solidFill>
            <a:ln w="12700" cap="flat">
              <a:noFill/>
              <a:miter lim="400000"/>
            </a:ln>
            <a:effectLst/>
          </p:spPr>
          <p:txBody>
            <a:bodyPr wrap="square" lIns="19049" tIns="19049" rIns="19049" bIns="19049" numCol="1" anchor="ctr">
              <a:noAutofit/>
            </a:bodyPr>
            <a:lstStyle/>
            <a:p>
              <a:pPr algn="l" defTabSz="685821"/>
              <a:endParaRPr/>
            </a:p>
          </p:txBody>
        </p:sp>
        <p:sp>
          <p:nvSpPr>
            <p:cNvPr id="355" name="Plaque 9"/>
            <p:cNvSpPr/>
            <p:nvPr/>
          </p:nvSpPr>
          <p:spPr>
            <a:xfrm rot="507010">
              <a:off x="2938521" y="810360"/>
              <a:ext cx="2015626" cy="1838940"/>
            </a:xfrm>
            <a:custGeom>
              <a:avLst/>
              <a:gdLst/>
              <a:ahLst/>
              <a:cxnLst>
                <a:cxn ang="0">
                  <a:pos x="wd2" y="hd2"/>
                </a:cxn>
                <a:cxn ang="5400000">
                  <a:pos x="wd2" y="hd2"/>
                </a:cxn>
                <a:cxn ang="10800000">
                  <a:pos x="wd2" y="hd2"/>
                </a:cxn>
                <a:cxn ang="16200000">
                  <a:pos x="wd2" y="hd2"/>
                </a:cxn>
              </a:cxnLst>
              <a:rect l="0" t="0" r="r" b="b"/>
              <a:pathLst>
                <a:path w="21600" h="21600" extrusionOk="0">
                  <a:moveTo>
                    <a:pt x="0" y="3600"/>
                  </a:moveTo>
                  <a:cubicBezTo>
                    <a:pt x="1814" y="3600"/>
                    <a:pt x="3284" y="1988"/>
                    <a:pt x="3284" y="0"/>
                  </a:cubicBezTo>
                  <a:lnTo>
                    <a:pt x="18316" y="0"/>
                  </a:lnTo>
                  <a:cubicBezTo>
                    <a:pt x="18316" y="1988"/>
                    <a:pt x="19786" y="3600"/>
                    <a:pt x="21600" y="3600"/>
                  </a:cubicBezTo>
                  <a:lnTo>
                    <a:pt x="21600" y="18000"/>
                  </a:lnTo>
                  <a:cubicBezTo>
                    <a:pt x="19786" y="18000"/>
                    <a:pt x="18316" y="19612"/>
                    <a:pt x="18316" y="21600"/>
                  </a:cubicBezTo>
                  <a:lnTo>
                    <a:pt x="3284" y="21600"/>
                  </a:lnTo>
                  <a:cubicBezTo>
                    <a:pt x="3284" y="19612"/>
                    <a:pt x="1814" y="18000"/>
                    <a:pt x="0" y="18000"/>
                  </a:cubicBezTo>
                  <a:close/>
                </a:path>
              </a:pathLst>
            </a:custGeom>
            <a:solidFill>
              <a:schemeClr val="accent3"/>
            </a:solidFill>
            <a:ln w="12700" cap="flat">
              <a:noFill/>
              <a:miter lim="400000"/>
            </a:ln>
            <a:effectLst/>
          </p:spPr>
          <p:txBody>
            <a:bodyPr wrap="square" lIns="19049" tIns="19049" rIns="19049" bIns="19049" numCol="1" anchor="ctr">
              <a:noAutofit/>
            </a:bodyPr>
            <a:lstStyle/>
            <a:p>
              <a:pPr algn="l" defTabSz="685821"/>
              <a:endParaRPr/>
            </a:p>
          </p:txBody>
        </p:sp>
        <p:sp>
          <p:nvSpPr>
            <p:cNvPr id="356" name="Oval 10"/>
            <p:cNvSpPr/>
            <p:nvPr/>
          </p:nvSpPr>
          <p:spPr>
            <a:xfrm>
              <a:off x="4101516" y="0"/>
              <a:ext cx="946388" cy="901623"/>
            </a:xfrm>
            <a:prstGeom prst="ellipse">
              <a:avLst/>
            </a:prstGeom>
            <a:solidFill>
              <a:schemeClr val="accent5"/>
            </a:solidFill>
            <a:ln w="3175" cap="flat">
              <a:solidFill>
                <a:srgbClr val="0070C0"/>
              </a:solidFill>
              <a:prstDash val="solid"/>
              <a:miter lim="800000"/>
            </a:ln>
            <a:effectLst/>
          </p:spPr>
          <p:txBody>
            <a:bodyPr wrap="square" lIns="19049" tIns="19049" rIns="19049" bIns="19049" numCol="1" anchor="ctr">
              <a:noAutofit/>
            </a:bodyPr>
            <a:lstStyle/>
            <a:p>
              <a:pPr algn="l" defTabSz="685821"/>
              <a:endParaRPr/>
            </a:p>
          </p:txBody>
        </p:sp>
      </p:grpSp>
      <p:sp>
        <p:nvSpPr>
          <p:cNvPr id="358" name="Retire Technical Debt at Leisure"/>
          <p:cNvSpPr txBox="1">
            <a:spLocks noGrp="1"/>
          </p:cNvSpPr>
          <p:nvPr>
            <p:ph type="title"/>
          </p:nvPr>
        </p:nvSpPr>
        <p:spPr>
          <a:prstGeom prst="rect">
            <a:avLst/>
          </a:prstGeom>
        </p:spPr>
        <p:txBody>
          <a:bodyPr/>
          <a:lstStyle/>
          <a:p>
            <a:r>
              <a:t>Retire Technical Debt at Leisure</a:t>
            </a:r>
          </a:p>
        </p:txBody>
      </p:sp>
      <p:sp>
        <p:nvSpPr>
          <p:cNvPr id="359" name="Content Placeholder 2"/>
          <p:cNvSpPr txBox="1">
            <a:spLocks noGrp="1"/>
          </p:cNvSpPr>
          <p:nvPr>
            <p:ph type="body" idx="1"/>
          </p:nvPr>
        </p:nvSpPr>
        <p:spPr>
          <a:prstGeom prst="rect">
            <a:avLst/>
          </a:prstGeom>
        </p:spPr>
        <p:txBody>
          <a:bodyPr/>
          <a:lstStyle/>
          <a:p>
            <a:r>
              <a:rPr dirty="0">
                <a:solidFill>
                  <a:schemeClr val="accent2">
                    <a:satOff val="-18194"/>
                    <a:lumOff val="-11215"/>
                  </a:schemeClr>
                </a:solidFill>
              </a:rPr>
              <a:t>Set aside time</a:t>
            </a:r>
            <a:r>
              <a:rPr dirty="0"/>
              <a:t> to pay off technical debt:</a:t>
            </a:r>
          </a:p>
          <a:p>
            <a:pPr lvl="1">
              <a:buFont typeface="Arial" panose="020B0604020202020204" pitchFamily="34" charset="0"/>
              <a:buChar char="•"/>
            </a:pPr>
            <a:r>
              <a:rPr dirty="0"/>
              <a:t>Google has (had?) “20%-time” for tasks such as this.</a:t>
            </a:r>
          </a:p>
          <a:p>
            <a:r>
              <a:rPr dirty="0"/>
              <a:t>A new initiative can take on some technical debt:</a:t>
            </a:r>
          </a:p>
          <a:p>
            <a:pPr lvl="1">
              <a:buFont typeface="Arial" panose="020B0604020202020204" pitchFamily="34" charset="0"/>
              <a:buChar char="•"/>
            </a:pPr>
            <a:r>
              <a:rPr dirty="0"/>
              <a:t>Refactoring at the start of a project.</a:t>
            </a:r>
          </a:p>
          <a:p>
            <a:pPr>
              <a:defRPr>
                <a:solidFill>
                  <a:schemeClr val="accent2">
                    <a:satOff val="-18194"/>
                    <a:lumOff val="-11215"/>
                  </a:schemeClr>
                </a:solidFill>
              </a:defRPr>
            </a:pPr>
            <a:r>
              <a:rPr dirty="0"/>
              <a:t>Don’t keep on putting off!</a:t>
            </a:r>
          </a:p>
          <a:p>
            <a:pPr lvl="1">
              <a:buFont typeface="Arial" panose="020B0604020202020204" pitchFamily="34" charset="0"/>
              <a:buChar char="•"/>
            </a:pPr>
            <a:r>
              <a:rPr dirty="0"/>
              <a:t>When a crisis hits, it’s too late</a:t>
            </a:r>
          </a:p>
          <a:p>
            <a:pPr lvl="1">
              <a:buFont typeface="Arial" panose="020B0604020202020204" pitchFamily="34" charset="0"/>
              <a:buChar char="•"/>
            </a:pPr>
            <a:r>
              <a:rPr dirty="0"/>
              <a:t>Hasty fixes to unmaintainable code </a:t>
            </a:r>
            <a:br>
              <a:rPr dirty="0"/>
            </a:br>
            <a:r>
              <a:rPr dirty="0"/>
              <a:t>multiplies problems</a:t>
            </a:r>
          </a:p>
          <a:p>
            <a:pPr lvl="1">
              <a:buFont typeface="Arial" panose="020B0604020202020204" pitchFamily="34" charset="0"/>
              <a:buChar char="•"/>
            </a:pPr>
            <a:r>
              <a:rPr dirty="0"/>
              <a:t>Eventually mounting technical debt </a:t>
            </a:r>
            <a:br>
              <a:rPr dirty="0"/>
            </a:br>
            <a:r>
              <a:rPr dirty="0"/>
              <a:t>can bury the team</a:t>
            </a:r>
          </a:p>
        </p:txBody>
      </p:sp>
      <p:sp>
        <p:nvSpPr>
          <p:cNvPr id="360"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821"/>
          </a:lstStyle>
          <a:p>
            <a:fld id="{86CB4B4D-7CA3-9044-876B-883B54F8677D}" type="slidenum">
              <a:rPr/>
              <a:t>32</a:t>
            </a:fld>
            <a:endParaRPr/>
          </a:p>
        </p:txBody>
      </p:sp>
      <p:pic>
        <p:nvPicPr>
          <p:cNvPr id="361" name="Picture 2" descr="Picture 2"/>
          <p:cNvPicPr>
            <a:picLocks noChangeAspect="1"/>
          </p:cNvPicPr>
          <p:nvPr/>
        </p:nvPicPr>
        <p:blipFill>
          <a:blip r:embed="rId2"/>
          <a:stretch>
            <a:fillRect/>
          </a:stretch>
        </p:blipFill>
        <p:spPr>
          <a:xfrm>
            <a:off x="10367318" y="4912337"/>
            <a:ext cx="1714340" cy="1828629"/>
          </a:xfrm>
          <a:prstGeom prst="rect">
            <a:avLst/>
          </a:prstGeom>
          <a:ln w="12700">
            <a:miter lim="400000"/>
          </a:ln>
        </p:spPr>
      </p:pic>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Now back to you…"/>
          <p:cNvSpPr txBox="1">
            <a:spLocks noGrp="1"/>
          </p:cNvSpPr>
          <p:nvPr>
            <p:ph type="title"/>
          </p:nvPr>
        </p:nvSpPr>
        <p:spPr>
          <a:prstGeom prst="rect">
            <a:avLst/>
          </a:prstGeom>
        </p:spPr>
        <p:txBody>
          <a:bodyPr/>
          <a:lstStyle/>
          <a:p>
            <a:r>
              <a:t>Now back to you…</a:t>
            </a:r>
          </a:p>
        </p:txBody>
      </p:sp>
      <p:sp>
        <p:nvSpPr>
          <p:cNvPr id="364" name="Content Placeholder 2"/>
          <p:cNvSpPr txBox="1">
            <a:spLocks noGrp="1"/>
          </p:cNvSpPr>
          <p:nvPr>
            <p:ph type="body" idx="1"/>
          </p:nvPr>
        </p:nvSpPr>
        <p:spPr>
          <a:prstGeom prst="rect">
            <a:avLst/>
          </a:prstGeom>
        </p:spPr>
        <p:txBody>
          <a:bodyPr/>
          <a:lstStyle/>
          <a:p>
            <a:r>
              <a:rPr i="1"/>
              <a:t>Twilio Programmable Video</a:t>
            </a:r>
            <a:r>
              <a:t> v. </a:t>
            </a:r>
            <a:r>
              <a:rPr i="1"/>
              <a:t>Amazon Chime Video</a:t>
            </a:r>
            <a:r>
              <a:t> conferencing service</a:t>
            </a:r>
          </a:p>
          <a:p>
            <a:pPr lvl="1"/>
            <a:r>
              <a:t>What if we need more than 50 people in a town? </a:t>
            </a:r>
          </a:p>
          <a:p>
            <a:pPr lvl="1"/>
            <a:r>
              <a:t>Discuss strategies for determining if/when/how to migrate to Chime</a:t>
            </a:r>
          </a:p>
        </p:txBody>
      </p:sp>
      <p:sp>
        <p:nvSpPr>
          <p:cNvPr id="365" name="Slide Number Placeholder 3"/>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685821"/>
          </a:lstStyle>
          <a:p>
            <a:fld id="{86CB4B4D-7CA3-9044-876B-883B54F8677D}" type="slidenum">
              <a:rPr/>
              <a:t>33</a:t>
            </a:fld>
            <a:endParaRPr/>
          </a:p>
        </p:txBody>
      </p:sp>
      <p:pic>
        <p:nvPicPr>
          <p:cNvPr id="366" name="Picture 13" descr="Picture 13"/>
          <p:cNvPicPr>
            <a:picLocks noChangeAspect="1"/>
          </p:cNvPicPr>
          <p:nvPr/>
        </p:nvPicPr>
        <p:blipFill>
          <a:blip r:embed="rId2"/>
          <a:stretch>
            <a:fillRect/>
          </a:stretch>
        </p:blipFill>
        <p:spPr>
          <a:xfrm>
            <a:off x="4524499" y="2426500"/>
            <a:ext cx="6475675" cy="4319692"/>
          </a:xfrm>
          <a:prstGeom prst="rect">
            <a:avLst/>
          </a:prstGeom>
          <a:ln w="12700">
            <a:miter lim="400000"/>
          </a:ln>
        </p:spPr>
      </p:pic>
    </p:spTree>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Learning Goals"/>
          <p:cNvSpPr txBox="1">
            <a:spLocks noGrp="1"/>
          </p:cNvSpPr>
          <p:nvPr>
            <p:ph type="title"/>
          </p:nvPr>
        </p:nvSpPr>
        <p:spPr>
          <a:prstGeom prst="rect">
            <a:avLst/>
          </a:prstGeom>
        </p:spPr>
        <p:txBody>
          <a:bodyPr/>
          <a:lstStyle/>
          <a:p>
            <a:r>
              <a:t>Learning Goals</a:t>
            </a:r>
          </a:p>
        </p:txBody>
      </p:sp>
      <p:sp>
        <p:nvSpPr>
          <p:cNvPr id="369" name="By the end of this lesson, you should be able to…"/>
          <p:cNvSpPr txBox="1">
            <a:spLocks noGrp="1"/>
          </p:cNvSpPr>
          <p:nvPr>
            <p:ph type="body" idx="1"/>
          </p:nvPr>
        </p:nvSpPr>
        <p:spPr>
          <a:prstGeom prst="rect">
            <a:avLst/>
          </a:prstGeom>
        </p:spPr>
        <p:txBody>
          <a:bodyPr/>
          <a:lstStyle/>
          <a:p>
            <a:r>
              <a:rPr dirty="0"/>
              <a:t>You should now be able to…</a:t>
            </a:r>
          </a:p>
          <a:p>
            <a:pPr lvl="1">
              <a:lnSpc>
                <a:spcPct val="90000"/>
              </a:lnSpc>
              <a:buFont typeface="Arial" panose="020B0604020202020204" pitchFamily="34" charset="0"/>
              <a:buChar char="•"/>
            </a:pPr>
            <a:r>
              <a:rPr dirty="0"/>
              <a:t>Define </a:t>
            </a:r>
            <a:r>
              <a:rPr i="1" dirty="0"/>
              <a:t>refactoring, technical debt,</a:t>
            </a:r>
            <a:r>
              <a:rPr dirty="0"/>
              <a:t> and give examples.</a:t>
            </a:r>
          </a:p>
          <a:p>
            <a:pPr lvl="1">
              <a:lnSpc>
                <a:spcPct val="90000"/>
              </a:lnSpc>
              <a:buFont typeface="Arial" panose="020B0604020202020204" pitchFamily="34" charset="0"/>
              <a:buChar char="•"/>
            </a:pPr>
            <a:r>
              <a:rPr dirty="0"/>
              <a:t>Explain how refactoring fits into agile process and help reduce technical debt</a:t>
            </a:r>
          </a:p>
          <a:p>
            <a:pPr lvl="1">
              <a:lnSpc>
                <a:spcPct val="90000"/>
              </a:lnSpc>
              <a:buFont typeface="Arial" panose="020B0604020202020204" pitchFamily="34" charset="0"/>
              <a:buChar char="•"/>
            </a:pPr>
            <a:r>
              <a:rPr dirty="0"/>
              <a:t>Suggest when it may be appropriate to accrue technical debt and when it may be appropriate to retire it</a:t>
            </a:r>
          </a:p>
        </p:txBody>
      </p:sp>
      <p:sp>
        <p:nvSpPr>
          <p:cNvPr id="37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34</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Learning Goals"/>
          <p:cNvSpPr txBox="1">
            <a:spLocks noGrp="1"/>
          </p:cNvSpPr>
          <p:nvPr>
            <p:ph type="title"/>
          </p:nvPr>
        </p:nvSpPr>
        <p:spPr>
          <a:prstGeom prst="rect">
            <a:avLst/>
          </a:prstGeom>
        </p:spPr>
        <p:txBody>
          <a:bodyPr/>
          <a:lstStyle/>
          <a:p>
            <a:r>
              <a:t>Example</a:t>
            </a:r>
          </a:p>
        </p:txBody>
      </p:sp>
      <p:sp>
        <p:nvSpPr>
          <p:cNvPr id="136"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a:t>
            </a:fld>
            <a:endParaRPr/>
          </a:p>
        </p:txBody>
      </p:sp>
      <p:sp>
        <p:nvSpPr>
          <p:cNvPr id="137" name="Original Code"/>
          <p:cNvSpPr txBox="1"/>
          <p:nvPr/>
        </p:nvSpPr>
        <p:spPr>
          <a:xfrm>
            <a:off x="443355" y="1038411"/>
            <a:ext cx="1544473" cy="3235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49" tIns="19049" rIns="19049" bIns="19049" anchor="ctr">
            <a:spAutoFit/>
          </a:bodyPr>
          <a:lstStyle>
            <a:lvl1pPr defTabSz="1219169">
              <a:defRPr sz="1800" b="1">
                <a:latin typeface="+mj-lt"/>
                <a:ea typeface="+mj-ea"/>
                <a:cs typeface="+mj-cs"/>
                <a:sym typeface="Helvetica Neue"/>
              </a:defRPr>
            </a:lvl1pPr>
          </a:lstStyle>
          <a:p>
            <a:r>
              <a:t>Original Code</a:t>
            </a:r>
          </a:p>
        </p:txBody>
      </p:sp>
      <p:sp>
        <p:nvSpPr>
          <p:cNvPr id="138" name="Refactored Code"/>
          <p:cNvSpPr txBox="1"/>
          <p:nvPr/>
        </p:nvSpPr>
        <p:spPr>
          <a:xfrm>
            <a:off x="1475084" y="2856928"/>
            <a:ext cx="2286280" cy="3235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49" tIns="19049" rIns="19049" bIns="19049" anchor="ctr">
            <a:spAutoFit/>
          </a:bodyPr>
          <a:lstStyle/>
          <a:p>
            <a:pPr defTabSz="1219169">
              <a:defRPr sz="1800" b="1">
                <a:latin typeface="+mj-lt"/>
                <a:ea typeface="+mj-ea"/>
                <a:cs typeface="+mj-cs"/>
                <a:sym typeface="Helvetica Neue"/>
              </a:defRPr>
            </a:pPr>
            <a:r>
              <a:t>Refactored Code # 1</a:t>
            </a:r>
          </a:p>
        </p:txBody>
      </p:sp>
      <p:sp>
        <p:nvSpPr>
          <p:cNvPr id="139" name="Rectangle 4"/>
          <p:cNvSpPr txBox="1"/>
          <p:nvPr/>
        </p:nvSpPr>
        <p:spPr>
          <a:xfrm>
            <a:off x="497283" y="1328007"/>
            <a:ext cx="7142190" cy="13850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a:t>
            </a:r>
            <a:r>
              <a:rPr>
                <a:solidFill>
                  <a:srgbClr val="5E5E5E"/>
                </a:solidFill>
              </a:rPr>
              <a:t> (firstName : String, lastName : String) { 	</a:t>
            </a:r>
            <a:r>
              <a:t>return</a:t>
            </a:r>
            <a:r>
              <a:rPr>
                <a:solidFill>
                  <a:srgbClr val="5E5E5E"/>
                </a:solidFill>
              </a:rPr>
              <a:t> "</a:t>
            </a:r>
            <a:r>
              <a:rPr>
                <a:solidFill>
                  <a:srgbClr val="00B050"/>
                </a:solidFill>
              </a:rPr>
              <a:t>Hello</a:t>
            </a:r>
            <a:r>
              <a:rPr>
                <a:solidFill>
                  <a:srgbClr val="5E5E5E"/>
                </a:solidFill>
              </a:rPr>
              <a:t>, " + firstName + </a:t>
            </a:r>
            <a:r>
              <a:rPr>
                <a:solidFill>
                  <a:srgbClr val="00B050"/>
                </a:solidFill>
              </a:rPr>
              <a:t>" " </a:t>
            </a:r>
            <a:r>
              <a:rPr>
                <a:solidFill>
                  <a:srgbClr val="5E5E5E"/>
                </a:solidFill>
              </a:rP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a:t>
            </a:r>
            <a:r>
              <a:t>);</a:t>
            </a:r>
            <a:r>
              <a:rPr>
                <a:latin typeface="+mj-lt"/>
                <a:ea typeface="+mj-ea"/>
                <a:cs typeface="+mj-cs"/>
                <a:sym typeface="Helvetica Neue"/>
              </a:rPr>
              <a:t> </a:t>
            </a:r>
          </a:p>
        </p:txBody>
      </p:sp>
      <p:sp>
        <p:nvSpPr>
          <p:cNvPr id="140" name="Rectangle 5"/>
          <p:cNvSpPr txBox="1"/>
          <p:nvPr/>
        </p:nvSpPr>
        <p:spPr>
          <a:xfrm>
            <a:off x="1447365" y="3182879"/>
            <a:ext cx="8927822" cy="13850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 </a:t>
            </a:r>
            <a:r>
              <a:rPr>
                <a:solidFill>
                  <a:srgbClr val="5E5E5E"/>
                </a:solidFill>
              </a:rPr>
              <a:t>(firstName : String, lastName : String, greeting = "</a:t>
            </a:r>
            <a:r>
              <a:rPr>
                <a:solidFill>
                  <a:srgbClr val="00B050"/>
                </a:solidFill>
              </a:rPr>
              <a:t>Hello,</a:t>
            </a:r>
            <a:r>
              <a:rPr>
                <a:solidFill>
                  <a:srgbClr val="5E5E5E"/>
                </a:solidFill>
              </a:rPr>
              <a:t> ") { </a:t>
            </a:r>
          </a:p>
          <a:p>
            <a:pPr algn="l" defTabSz="642937">
              <a:defRPr sz="2000">
                <a:solidFill>
                  <a:srgbClr val="5E5E5E"/>
                </a:solidFill>
                <a:latin typeface="Arial Unicode MS"/>
                <a:ea typeface="Arial Unicode MS"/>
                <a:cs typeface="Arial Unicode MS"/>
                <a:sym typeface="Arial Unicode MS"/>
              </a:defRPr>
            </a:pPr>
            <a:r>
              <a:t>	</a:t>
            </a:r>
            <a:r>
              <a:rPr>
                <a:solidFill>
                  <a:srgbClr val="0070C0"/>
                </a:solidFill>
              </a:rPr>
              <a:t>return</a:t>
            </a:r>
            <a:r>
              <a:t> greeting + firstName + </a:t>
            </a:r>
            <a:r>
              <a:rPr>
                <a:solidFill>
                  <a:srgbClr val="00B050"/>
                </a:solidFill>
              </a:rPr>
              <a:t>" " </a:t>
            </a:r>
            <a: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a:t>
            </a:r>
            <a:r>
              <a:t>);</a:t>
            </a:r>
            <a:r>
              <a:rPr>
                <a:latin typeface="+mj-lt"/>
                <a:ea typeface="+mj-ea"/>
                <a:cs typeface="+mj-cs"/>
                <a:sym typeface="Helvetica Neue"/>
              </a:rPr>
              <a:t> </a:t>
            </a:r>
          </a:p>
        </p:txBody>
      </p:sp>
      <p:sp>
        <p:nvSpPr>
          <p:cNvPr id="141" name="Refactored Code"/>
          <p:cNvSpPr txBox="1"/>
          <p:nvPr/>
        </p:nvSpPr>
        <p:spPr>
          <a:xfrm>
            <a:off x="3380084" y="4910751"/>
            <a:ext cx="2286280" cy="3235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49" tIns="19049" rIns="19049" bIns="19049" anchor="ctr">
            <a:spAutoFit/>
          </a:bodyPr>
          <a:lstStyle/>
          <a:p>
            <a:pPr defTabSz="1219169">
              <a:defRPr sz="1800" b="1">
                <a:latin typeface="+mj-lt"/>
                <a:ea typeface="+mj-ea"/>
                <a:cs typeface="+mj-cs"/>
                <a:sym typeface="Helvetica Neue"/>
              </a:defRPr>
            </a:pPr>
            <a:r>
              <a:t>Refactored Code # 2</a:t>
            </a:r>
          </a:p>
        </p:txBody>
      </p:sp>
      <p:sp>
        <p:nvSpPr>
          <p:cNvPr id="142" name="Rectangle 7"/>
          <p:cNvSpPr txBox="1"/>
          <p:nvPr/>
        </p:nvSpPr>
        <p:spPr>
          <a:xfrm>
            <a:off x="3365065" y="5235844"/>
            <a:ext cx="8927822" cy="13850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2146" tIns="32146" rIns="32146" bIns="32146" anchor="ctr">
            <a:spAutoFit/>
          </a:bodyPr>
          <a:lstStyle/>
          <a:p>
            <a:pPr algn="l" defTabSz="642937">
              <a:defRPr sz="2000">
                <a:solidFill>
                  <a:srgbClr val="0070C0"/>
                </a:solidFill>
                <a:latin typeface="Arial Unicode MS"/>
                <a:ea typeface="Arial Unicode MS"/>
                <a:cs typeface="Arial Unicode MS"/>
                <a:sym typeface="Arial Unicode MS"/>
              </a:defRPr>
            </a:pPr>
            <a:r>
              <a:t>function</a:t>
            </a:r>
            <a:r>
              <a:rPr>
                <a:solidFill>
                  <a:srgbClr val="5E5E5E"/>
                </a:solidFill>
              </a:rPr>
              <a:t> </a:t>
            </a:r>
            <a:r>
              <a:rPr>
                <a:solidFill>
                  <a:srgbClr val="00B0F0"/>
                </a:solidFill>
              </a:rPr>
              <a:t>greeter </a:t>
            </a:r>
            <a:r>
              <a:rPr>
                <a:solidFill>
                  <a:srgbClr val="5E5E5E"/>
                </a:solidFill>
              </a:rPr>
              <a:t>(firstName : String, lastName : String, greeting : String) { </a:t>
            </a:r>
          </a:p>
          <a:p>
            <a:pPr algn="l" defTabSz="642937">
              <a:defRPr sz="2000">
                <a:solidFill>
                  <a:srgbClr val="5E5E5E"/>
                </a:solidFill>
                <a:latin typeface="Arial Unicode MS"/>
                <a:ea typeface="Arial Unicode MS"/>
                <a:cs typeface="Arial Unicode MS"/>
                <a:sym typeface="Arial Unicode MS"/>
              </a:defRPr>
            </a:pPr>
            <a:r>
              <a:t>	</a:t>
            </a:r>
            <a:r>
              <a:rPr>
                <a:solidFill>
                  <a:srgbClr val="0070C0"/>
                </a:solidFill>
              </a:rPr>
              <a:t>return</a:t>
            </a:r>
            <a:r>
              <a:t> greeting + firstName + </a:t>
            </a:r>
            <a:r>
              <a:rPr>
                <a:solidFill>
                  <a:srgbClr val="00B050"/>
                </a:solidFill>
              </a:rPr>
              <a:t>" " </a:t>
            </a:r>
            <a:r>
              <a:t>+ lastName; </a:t>
            </a:r>
          </a:p>
          <a:p>
            <a:pPr algn="l" defTabSz="642937">
              <a:defRPr sz="2000">
                <a:solidFill>
                  <a:srgbClr val="5E5E5E"/>
                </a:solidFill>
                <a:latin typeface="Arial Unicode MS"/>
                <a:ea typeface="Arial Unicode MS"/>
                <a:cs typeface="Arial Unicode MS"/>
                <a:sym typeface="Arial Unicode MS"/>
              </a:defRPr>
            </a:pPr>
            <a:r>
              <a:t>} </a:t>
            </a:r>
          </a:p>
          <a:p>
            <a:pPr algn="l" defTabSz="642937">
              <a:defRPr sz="2000">
                <a:solidFill>
                  <a:srgbClr val="5E5E5E"/>
                </a:solidFill>
                <a:latin typeface="Arial Unicode MS"/>
                <a:ea typeface="Arial Unicode MS"/>
                <a:cs typeface="Arial Unicode MS"/>
                <a:sym typeface="Arial Unicode MS"/>
              </a:defRPr>
            </a:pPr>
            <a:r>
              <a:t>document.body.innerHTML = greeter(</a:t>
            </a:r>
            <a:r>
              <a:rPr>
                <a:solidFill>
                  <a:srgbClr val="00B050"/>
                </a:solidFill>
              </a:rPr>
              <a:t>“Jane","Doe“,"Hello, "</a:t>
            </a:r>
            <a:r>
              <a:t>);</a:t>
            </a:r>
            <a:r>
              <a:rPr>
                <a:latin typeface="+mj-lt"/>
                <a:ea typeface="+mj-ea"/>
                <a:cs typeface="+mj-cs"/>
                <a:sym typeface="Helvetica Neue"/>
              </a:rPr>
              <a:t> </a:t>
            </a:r>
          </a:p>
        </p:txBody>
      </p:sp>
      <p:sp>
        <p:nvSpPr>
          <p:cNvPr id="143" name="Rectangle"/>
          <p:cNvSpPr/>
          <p:nvPr/>
        </p:nvSpPr>
        <p:spPr>
          <a:xfrm>
            <a:off x="1100810" y="2793999"/>
            <a:ext cx="9990380" cy="1835003"/>
          </a:xfrm>
          <a:prstGeom prst="rect">
            <a:avLst/>
          </a:prstGeom>
          <a:solidFill>
            <a:srgbClr val="FFFFFF">
              <a:alpha val="68356"/>
            </a:srgbClr>
          </a:solidFill>
          <a:ln w="12700">
            <a:solidFill>
              <a:schemeClr val="accent1">
                <a:alpha val="68356"/>
              </a:schemeClr>
            </a:solidFill>
            <a:miter/>
          </a:ln>
        </p:spPr>
        <p:txBody>
          <a:bodyPr lIns="45719" rIns="45719" anchor="ctr"/>
          <a:lstStyle/>
          <a:p>
            <a:endParaRPr/>
          </a:p>
        </p:txBody>
      </p:sp>
      <p:sp>
        <p:nvSpPr>
          <p:cNvPr id="144" name="Rectangle"/>
          <p:cNvSpPr/>
          <p:nvPr/>
        </p:nvSpPr>
        <p:spPr>
          <a:xfrm>
            <a:off x="2833786" y="4822125"/>
            <a:ext cx="9990380" cy="1835003"/>
          </a:xfrm>
          <a:prstGeom prst="rect">
            <a:avLst/>
          </a:prstGeom>
          <a:solidFill>
            <a:srgbClr val="FFFFFF">
              <a:alpha val="68356"/>
            </a:srgbClr>
          </a:solidFill>
          <a:ln w="12700">
            <a:solidFill>
              <a:schemeClr val="accent1">
                <a:alpha val="68356"/>
              </a:schemeClr>
            </a:solidFill>
            <a:miter/>
          </a:ln>
        </p:spPr>
        <p:txBody>
          <a:bodyPr lIns="45719" rIns="45719" anchor="ctr"/>
          <a:lstStyle/>
          <a:p>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iterate>
                                    <p:tmAbs val="0"/>
                                  </p:iterate>
                                  <p:childTnLst>
                                    <p:set>
                                      <p:cBhvr>
                                        <p:cTn id="6" fill="hold">
                                          <p:stCondLst>
                                            <p:cond delay="0"/>
                                          </p:stCondLst>
                                        </p:cTn>
                                        <p:tgtEl>
                                          <p:spTgt spid="14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2" nodeType="clickEffect">
                                  <p:stCondLst>
                                    <p:cond delay="0"/>
                                  </p:stCondLst>
                                  <p:iterate>
                                    <p:tmAbs val="0"/>
                                  </p:iterate>
                                  <p:childTnLst>
                                    <p:set>
                                      <p:cBhvr>
                                        <p:cTn id="10" fill="hold">
                                          <p:stCondLst>
                                            <p:cond delay="0"/>
                                          </p:stCondLst>
                                        </p:cTn>
                                        <p:tgtEl>
                                          <p:spTgt spid="14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3" grpId="1" animBg="1" advAuto="0"/>
      <p:bldP spid="144" grpId="2"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Learning Goals"/>
          <p:cNvSpPr txBox="1">
            <a:spLocks noGrp="1"/>
          </p:cNvSpPr>
          <p:nvPr>
            <p:ph type="title"/>
          </p:nvPr>
        </p:nvSpPr>
        <p:spPr>
          <a:prstGeom prst="rect">
            <a:avLst/>
          </a:prstGeom>
        </p:spPr>
        <p:txBody>
          <a:bodyPr/>
          <a:lstStyle/>
          <a:p>
            <a:r>
              <a:rPr dirty="0"/>
              <a:t>Dad</a:t>
            </a:r>
          </a:p>
        </p:txBody>
      </p:sp>
      <p:sp>
        <p:nvSpPr>
          <p:cNvPr id="149" name="By the end of this lesson, you should be able to…"/>
          <p:cNvSpPr txBox="1">
            <a:spLocks noGrp="1"/>
          </p:cNvSpPr>
          <p:nvPr>
            <p:ph type="body" idx="1"/>
          </p:nvPr>
        </p:nvSpPr>
        <p:spPr>
          <a:prstGeom prst="rect">
            <a:avLst/>
          </a:prstGeom>
        </p:spPr>
        <p:txBody>
          <a:bodyPr/>
          <a:lstStyle/>
          <a:p>
            <a:r>
              <a:rPr dirty="0"/>
              <a:t>Martin Fowler is the “father” of refactoring</a:t>
            </a:r>
          </a:p>
        </p:txBody>
      </p:sp>
      <p:sp>
        <p:nvSpPr>
          <p:cNvPr id="150"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pic>
        <p:nvPicPr>
          <p:cNvPr id="151" name="2560px-Webysther_20150414193208_-_Martin_Fowler.jpg" descr="2560px-Webysther_20150414193208_-_Martin_Fowler.jpg"/>
          <p:cNvPicPr>
            <a:picLocks noChangeAspect="1"/>
          </p:cNvPicPr>
          <p:nvPr/>
        </p:nvPicPr>
        <p:blipFill>
          <a:blip r:embed="rId3"/>
          <a:stretch>
            <a:fillRect/>
          </a:stretch>
        </p:blipFill>
        <p:spPr>
          <a:xfrm>
            <a:off x="296581" y="1471493"/>
            <a:ext cx="3931398" cy="5241352"/>
          </a:xfrm>
          <a:prstGeom prst="rect">
            <a:avLst/>
          </a:prstGeom>
          <a:ln w="12700">
            <a:miter lim="400000"/>
          </a:ln>
        </p:spPr>
      </p:pic>
      <p:sp>
        <p:nvSpPr>
          <p:cNvPr id="152" name="“Any fool can write code that a computer can understand…"/>
          <p:cNvSpPr txBox="1"/>
          <p:nvPr/>
        </p:nvSpPr>
        <p:spPr>
          <a:xfrm>
            <a:off x="4407759" y="1870364"/>
            <a:ext cx="7487660" cy="28623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19" rIns="45719" anchor="ctr">
            <a:spAutoFit/>
          </a:bodyPr>
          <a:lstStyle/>
          <a:p>
            <a:pPr marL="234949" indent="-114755" defTabSz="1219169">
              <a:lnSpc>
                <a:spcPct val="90000"/>
              </a:lnSpc>
              <a:defRPr sz="4000" spc="-79">
                <a:latin typeface="Helvetica Neue Light"/>
                <a:ea typeface="Helvetica Neue Light"/>
                <a:cs typeface="Helvetica Neue Light"/>
                <a:sym typeface="Helvetica Neue Light"/>
              </a:defRPr>
            </a:pPr>
            <a:r>
              <a:rPr dirty="0"/>
              <a:t> “Any fool can write code that a computer can understand</a:t>
            </a:r>
          </a:p>
          <a:p>
            <a:pPr marL="234949" indent="-114755" defTabSz="1219169">
              <a:lnSpc>
                <a:spcPct val="90000"/>
              </a:lnSpc>
              <a:defRPr sz="4000" spc="-79">
                <a:latin typeface="Helvetica Neue Light"/>
                <a:ea typeface="Helvetica Neue Light"/>
                <a:cs typeface="Helvetica Neue Light"/>
                <a:sym typeface="Helvetica Neue Light"/>
              </a:defRPr>
            </a:pPr>
            <a:r>
              <a:rPr dirty="0"/>
              <a:t> </a:t>
            </a:r>
          </a:p>
          <a:p>
            <a:pPr marL="234949" indent="-114755" defTabSz="1219169">
              <a:lnSpc>
                <a:spcPct val="90000"/>
              </a:lnSpc>
              <a:defRPr sz="4000" spc="-79">
                <a:latin typeface="Helvetica Neue Light"/>
                <a:ea typeface="Helvetica Neue Light"/>
                <a:cs typeface="Helvetica Neue Light"/>
                <a:sym typeface="Helvetica Neue Light"/>
              </a:defRPr>
            </a:pPr>
            <a:r>
              <a:rPr dirty="0"/>
              <a:t>  Good programmers write code that humans can understand”</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Learning Goals"/>
          <p:cNvSpPr txBox="1">
            <a:spLocks noGrp="1"/>
          </p:cNvSpPr>
          <p:nvPr>
            <p:ph type="title"/>
          </p:nvPr>
        </p:nvSpPr>
        <p:spPr>
          <a:prstGeom prst="rect">
            <a:avLst/>
          </a:prstGeom>
        </p:spPr>
        <p:txBody>
          <a:bodyPr/>
          <a:lstStyle/>
          <a:p>
            <a:r>
              <a:t>The Book</a:t>
            </a:r>
          </a:p>
        </p:txBody>
      </p:sp>
      <p:sp>
        <p:nvSpPr>
          <p:cNvPr id="157" name="By the end of this lesson, you should be able to…"/>
          <p:cNvSpPr txBox="1">
            <a:spLocks noGrp="1"/>
          </p:cNvSpPr>
          <p:nvPr>
            <p:ph type="body" idx="1"/>
          </p:nvPr>
        </p:nvSpPr>
        <p:spPr>
          <a:prstGeom prst="rect">
            <a:avLst/>
          </a:prstGeom>
        </p:spPr>
        <p:txBody>
          <a:bodyPr/>
          <a:lstStyle/>
          <a:p>
            <a:r>
              <a:rPr dirty="0"/>
              <a:t>A catalogue of </a:t>
            </a:r>
            <a:r>
              <a:rPr dirty="0" err="1"/>
              <a:t>refactorings</a:t>
            </a:r>
            <a:r>
              <a:rPr dirty="0"/>
              <a:t>, similar to the design patterns in the </a:t>
            </a:r>
            <a:r>
              <a:rPr dirty="0" err="1"/>
              <a:t>GoF</a:t>
            </a:r>
            <a:r>
              <a:rPr dirty="0"/>
              <a:t> book</a:t>
            </a:r>
          </a:p>
          <a:p>
            <a:pPr lvl="1">
              <a:buFont typeface="Arial" panose="020B0604020202020204" pitchFamily="34" charset="0"/>
              <a:buChar char="•"/>
            </a:pPr>
            <a:r>
              <a:rPr dirty="0"/>
              <a:t>Names each transformation</a:t>
            </a:r>
          </a:p>
          <a:p>
            <a:pPr lvl="1">
              <a:buFont typeface="Arial" panose="020B0604020202020204" pitchFamily="34" charset="0"/>
              <a:buChar char="•"/>
            </a:pPr>
            <a:r>
              <a:rPr dirty="0"/>
              <a:t>Helpful for team communication</a:t>
            </a:r>
          </a:p>
          <a:p>
            <a:pPr lvl="1">
              <a:buFont typeface="Arial" panose="020B0604020202020204" pitchFamily="34" charset="0"/>
              <a:buChar char="•"/>
            </a:pPr>
            <a:r>
              <a:rPr dirty="0"/>
              <a:t>Names “bad smells” (triggers for </a:t>
            </a:r>
            <a:r>
              <a:rPr dirty="0" err="1"/>
              <a:t>refactorings</a:t>
            </a:r>
            <a:r>
              <a:rPr dirty="0"/>
              <a:t>)</a:t>
            </a:r>
          </a:p>
          <a:p>
            <a:pPr lvl="1">
              <a:buFont typeface="Arial" panose="020B0604020202020204" pitchFamily="34" charset="0"/>
              <a:buChar char="•"/>
            </a:pPr>
            <a:r>
              <a:rPr dirty="0"/>
              <a:t>Discusses when and how to apply </a:t>
            </a:r>
            <a:r>
              <a:rPr dirty="0" err="1"/>
              <a:t>refactorings</a:t>
            </a:r>
            <a:endParaRPr dirty="0"/>
          </a:p>
          <a:p>
            <a:r>
              <a:rPr dirty="0"/>
              <a:t>Many </a:t>
            </a:r>
            <a:r>
              <a:rPr dirty="0" err="1"/>
              <a:t>refactorings</a:t>
            </a:r>
            <a:r>
              <a:rPr dirty="0"/>
              <a:t> are the inverse of another refactoring</a:t>
            </a:r>
          </a:p>
          <a:p>
            <a:pPr lvl="1">
              <a:buFont typeface="Arial" panose="020B0604020202020204" pitchFamily="34" charset="0"/>
              <a:buChar char="•"/>
            </a:pPr>
            <a:r>
              <a:rPr dirty="0"/>
              <a:t>often there is not a unique “best” solution</a:t>
            </a:r>
          </a:p>
          <a:p>
            <a:pPr lvl="1">
              <a:buFont typeface="Arial" panose="020B0604020202020204" pitchFamily="34" charset="0"/>
              <a:buChar char="•"/>
            </a:pPr>
            <a:r>
              <a:rPr dirty="0"/>
              <a:t>discussion of the tradeoffs</a:t>
            </a:r>
          </a:p>
        </p:txBody>
      </p:sp>
      <p:sp>
        <p:nvSpPr>
          <p:cNvPr id="158"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a:t>
            </a:fld>
            <a:endParaRPr/>
          </a:p>
        </p:txBody>
      </p:sp>
      <p:pic>
        <p:nvPicPr>
          <p:cNvPr id="159" name="Image" descr="Image"/>
          <p:cNvPicPr>
            <a:picLocks noChangeAspect="1"/>
          </p:cNvPicPr>
          <p:nvPr/>
        </p:nvPicPr>
        <p:blipFill>
          <a:blip r:embed="rId3"/>
          <a:stretch>
            <a:fillRect/>
          </a:stretch>
        </p:blipFill>
        <p:spPr>
          <a:xfrm>
            <a:off x="8418289" y="3225086"/>
            <a:ext cx="3437979" cy="3437979"/>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Learning Goals"/>
          <p:cNvSpPr txBox="1">
            <a:spLocks noGrp="1"/>
          </p:cNvSpPr>
          <p:nvPr>
            <p:ph type="title"/>
          </p:nvPr>
        </p:nvSpPr>
        <p:spPr>
          <a:prstGeom prst="rect">
            <a:avLst/>
          </a:prstGeom>
        </p:spPr>
        <p:txBody>
          <a:bodyPr/>
          <a:lstStyle/>
          <a:p>
            <a:r>
              <a:t>The List</a:t>
            </a:r>
          </a:p>
        </p:txBody>
      </p:sp>
      <p:sp>
        <p:nvSpPr>
          <p:cNvPr id="164" name="By the end of this lesson, you should be able to…"/>
          <p:cNvSpPr txBox="1">
            <a:spLocks noGrp="1"/>
          </p:cNvSpPr>
          <p:nvPr>
            <p:ph type="body" idx="1"/>
          </p:nvPr>
        </p:nvSpPr>
        <p:spPr>
          <a:prstGeom prst="rect">
            <a:avLst/>
          </a:prstGeom>
        </p:spPr>
        <p:txBody>
          <a:bodyPr/>
          <a:lstStyle/>
          <a:p>
            <a:r>
              <a:rPr dirty="0"/>
              <a:t>Fowler gave colorful names </a:t>
            </a:r>
            <a:r>
              <a:rPr lang="en-US" dirty="0"/>
              <a:t>to </a:t>
            </a:r>
            <a:r>
              <a:rPr dirty="0"/>
              <a:t>his “code smells” </a:t>
            </a:r>
          </a:p>
        </p:txBody>
      </p:sp>
      <p:sp>
        <p:nvSpPr>
          <p:cNvPr id="165"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7</a:t>
            </a:fld>
            <a:endParaRPr/>
          </a:p>
        </p:txBody>
      </p:sp>
      <p:pic>
        <p:nvPicPr>
          <p:cNvPr id="166" name="Image" descr="Image"/>
          <p:cNvPicPr>
            <a:picLocks noChangeAspect="1"/>
          </p:cNvPicPr>
          <p:nvPr/>
        </p:nvPicPr>
        <p:blipFill>
          <a:blip r:embed="rId3"/>
          <a:stretch>
            <a:fillRect/>
          </a:stretch>
        </p:blipFill>
        <p:spPr>
          <a:xfrm>
            <a:off x="8795607" y="1187388"/>
            <a:ext cx="3437979" cy="3437979"/>
          </a:xfrm>
          <a:prstGeom prst="rect">
            <a:avLst/>
          </a:prstGeom>
          <a:ln w="12700">
            <a:miter lim="400000"/>
          </a:ln>
        </p:spPr>
      </p:pic>
      <p:sp>
        <p:nvSpPr>
          <p:cNvPr id="167" name="Mysterious Name…"/>
          <p:cNvSpPr txBox="1"/>
          <p:nvPr/>
        </p:nvSpPr>
        <p:spPr>
          <a:xfrm>
            <a:off x="371409" y="1544963"/>
            <a:ext cx="3822087" cy="45565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19049" tIns="19049" rIns="19049" bIns="19049">
            <a:normAutofit/>
          </a:bodyPr>
          <a:lstStyle/>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4"/>
              </a:rPr>
              <a:t>Mysterious Name</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5"/>
              </a:rPr>
              <a:t>Duplicated Code</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6"/>
              </a:rPr>
              <a:t>Long Function</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7"/>
              </a:rPr>
              <a:t>Long Parameter List</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8"/>
              </a:rPr>
              <a:t>Global Data</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9"/>
              </a:rPr>
              <a:t>Mutable Data</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0"/>
              </a:rPr>
              <a:t>Divergent Change</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1"/>
              </a:rPr>
              <a:t>Shotgun Surgery</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2"/>
              </a:rPr>
              <a:t>Feature Envy</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3"/>
              </a:rPr>
              <a:t>Data Clumps</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4"/>
              </a:rPr>
              <a:t>Primitive Obsession</a:t>
            </a:r>
            <a:endParaRPr dirty="0">
              <a:solidFill>
                <a:srgbClr val="333333"/>
              </a:solidFill>
            </a:endParaRPr>
          </a:p>
          <a:p>
            <a:pPr algn="l" defTabSz="292536">
              <a:defRPr sz="2457" u="sng">
                <a:solidFill>
                  <a:srgbClr val="070707"/>
                </a:solidFill>
                <a:latin typeface="+mj-lt"/>
                <a:ea typeface="+mj-ea"/>
                <a:cs typeface="+mj-cs"/>
                <a:sym typeface="Helvetica Neue"/>
              </a:defRPr>
            </a:pPr>
            <a:r>
              <a:rPr dirty="0">
                <a:solidFill>
                  <a:srgbClr val="0000FF"/>
                </a:solidFill>
                <a:uFill>
                  <a:solidFill>
                    <a:srgbClr val="0000FF"/>
                  </a:solidFill>
                </a:uFill>
                <a:hlinkClick r:id="rId15"/>
              </a:rPr>
              <a:t>Repeated Switches</a:t>
            </a:r>
          </a:p>
        </p:txBody>
      </p:sp>
      <p:sp>
        <p:nvSpPr>
          <p:cNvPr id="168" name="Loops…"/>
          <p:cNvSpPr txBox="1"/>
          <p:nvPr/>
        </p:nvSpPr>
        <p:spPr>
          <a:xfrm>
            <a:off x="3984619" y="1462959"/>
            <a:ext cx="6698946" cy="46385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49" tIns="19049" rIns="19049" bIns="19049" anchor="ctr">
            <a:spAutoFit/>
          </a:bodyPr>
          <a:lstStyle/>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16"/>
              </a:rPr>
              <a:t>Loops</a:t>
            </a: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17"/>
              </a:rPr>
              <a:t>Lazy Element</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18"/>
              </a:rPr>
              <a:t>Speculative Generality</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19"/>
              </a:rPr>
              <a:t>Temporary Field</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0"/>
              </a:rPr>
              <a:t>Message Chains</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1"/>
              </a:rPr>
              <a:t>Middle Man</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2"/>
              </a:rPr>
              <a:t>Insider Trading</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3"/>
              </a:rPr>
              <a:t>Large Class</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4"/>
              </a:rPr>
              <a:t>Alternative Classes with Different Interfaces</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5"/>
              </a:rPr>
              <a:t>Data Class</a:t>
            </a:r>
            <a:endParaRPr dirty="0">
              <a:solidFill>
                <a:srgbClr val="333333"/>
              </a:solidFill>
            </a:endParaRPr>
          </a:p>
          <a:p>
            <a:pPr algn="l" defTabSz="321468">
              <a:defRPr sz="2700" u="sng">
                <a:solidFill>
                  <a:srgbClr val="070707"/>
                </a:solidFill>
                <a:latin typeface="+mj-lt"/>
                <a:ea typeface="+mj-ea"/>
                <a:cs typeface="+mj-cs"/>
                <a:sym typeface="Helvetica Neue"/>
              </a:defRPr>
            </a:pPr>
            <a:r>
              <a:rPr dirty="0">
                <a:solidFill>
                  <a:srgbClr val="0000FF"/>
                </a:solidFill>
                <a:uFill>
                  <a:solidFill>
                    <a:srgbClr val="0000FF"/>
                  </a:solidFill>
                </a:uFill>
                <a:hlinkClick r:id="rId26"/>
              </a:rPr>
              <a:t>Refused Bequest</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Learning Goals"/>
          <p:cNvSpPr txBox="1">
            <a:spLocks noGrp="1"/>
          </p:cNvSpPr>
          <p:nvPr>
            <p:ph type="title"/>
          </p:nvPr>
        </p:nvSpPr>
        <p:spPr>
          <a:prstGeom prst="rect">
            <a:avLst/>
          </a:prstGeom>
        </p:spPr>
        <p:txBody>
          <a:bodyPr/>
          <a:lstStyle/>
          <a:p>
            <a:r>
              <a:t>Renaming</a:t>
            </a:r>
          </a:p>
        </p:txBody>
      </p:sp>
      <p:sp>
        <p:nvSpPr>
          <p:cNvPr id="173" name="By the end of this lesson, you should be able to…"/>
          <p:cNvSpPr txBox="1">
            <a:spLocks noGrp="1"/>
          </p:cNvSpPr>
          <p:nvPr>
            <p:ph type="body" idx="1"/>
          </p:nvPr>
        </p:nvSpPr>
        <p:spPr>
          <a:prstGeom prst="rect">
            <a:avLst/>
          </a:prstGeom>
        </p:spPr>
        <p:txBody>
          <a:bodyPr/>
          <a:lstStyle/>
          <a:p>
            <a:r>
              <a:rPr dirty="0"/>
              <a:t>Is the most common…</a:t>
            </a:r>
          </a:p>
          <a:p>
            <a:pPr lvl="1">
              <a:buFont typeface="Arial" panose="020B0604020202020204" pitchFamily="34" charset="0"/>
              <a:buChar char="•"/>
            </a:pPr>
            <a:r>
              <a:rPr dirty="0"/>
              <a:t>Rename Function (124) </a:t>
            </a:r>
            <a:endParaRPr lang="en-US" dirty="0"/>
          </a:p>
          <a:p>
            <a:pPr lvl="1">
              <a:buFont typeface="Arial" panose="020B0604020202020204" pitchFamily="34" charset="0"/>
              <a:buChar char="•"/>
            </a:pPr>
            <a:r>
              <a:rPr dirty="0"/>
              <a:t>Rename Variable (137)</a:t>
            </a:r>
          </a:p>
          <a:p>
            <a:pPr lvl="1">
              <a:buFont typeface="Arial" panose="020B0604020202020204" pitchFamily="34" charset="0"/>
              <a:buChar char="•"/>
            </a:pPr>
            <a:r>
              <a:rPr dirty="0"/>
              <a:t>Rename Field (244) </a:t>
            </a:r>
          </a:p>
          <a:p>
            <a:r>
              <a:rPr dirty="0"/>
              <a:t>We are often afraid to rename things, thinking it’s not worth the trouble, but a good name can save hours of future puzzled incomprehension</a:t>
            </a:r>
          </a:p>
          <a:p>
            <a:r>
              <a:rPr dirty="0"/>
              <a:t>Renaming is not just an exercise</a:t>
            </a:r>
          </a:p>
          <a:p>
            <a:r>
              <a:rPr dirty="0"/>
              <a:t>When you are not happy with a name, it’s often a sign of a deeper design malaise.</a:t>
            </a:r>
          </a:p>
          <a:p>
            <a:r>
              <a:rPr dirty="0"/>
              <a:t>Puzzling over a tricky name leads to significant improvements to your code</a:t>
            </a:r>
          </a:p>
        </p:txBody>
      </p:sp>
      <p:sp>
        <p:nvSpPr>
          <p:cNvPr id="174"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pic>
        <p:nvPicPr>
          <p:cNvPr id="175" name="Image" descr="Image"/>
          <p:cNvPicPr>
            <a:picLocks noChangeAspect="1"/>
          </p:cNvPicPr>
          <p:nvPr/>
        </p:nvPicPr>
        <p:blipFill>
          <a:blip r:embed="rId3"/>
          <a:stretch>
            <a:fillRect/>
          </a:stretch>
        </p:blipFill>
        <p:spPr>
          <a:xfrm>
            <a:off x="9719021" y="209696"/>
            <a:ext cx="2312914" cy="2312913"/>
          </a:xfrm>
          <a:prstGeom prst="rect">
            <a:avLst/>
          </a:prstGeom>
          <a:ln w="12700">
            <a:miter lim="400000"/>
          </a:ln>
        </p:spPr>
      </p:pic>
      <p:sp>
        <p:nvSpPr>
          <p:cNvPr id="2" name="Rectangle 1">
            <a:extLst>
              <a:ext uri="{FF2B5EF4-FFF2-40B4-BE49-F238E27FC236}">
                <a16:creationId xmlns:a16="http://schemas.microsoft.com/office/drawing/2014/main" id="{9BF1BDC0-322B-2ABB-9C12-AFE6B5DC778F}"/>
              </a:ext>
            </a:extLst>
          </p:cNvPr>
          <p:cNvSpPr/>
          <p:nvPr/>
        </p:nvSpPr>
        <p:spPr>
          <a:xfrm>
            <a:off x="7695344" y="5220057"/>
            <a:ext cx="3658456" cy="1077216"/>
          </a:xfrm>
          <a:prstGeom prst="rect">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ctr" defTabSz="1219168"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rgbClr val="000000"/>
                </a:solidFill>
                <a:effectLst/>
                <a:uFillTx/>
                <a:latin typeface="Bradley Hand ITC" panose="03070402050302030203" pitchFamily="66" charset="0"/>
                <a:sym typeface="Calibri"/>
              </a:rPr>
              <a:t>Remember: </a:t>
            </a:r>
          </a:p>
          <a:p>
            <a:pPr marL="0" marR="0" indent="0" algn="ctr" defTabSz="1219168"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a:ln>
                  <a:noFill/>
                </a:ln>
                <a:solidFill>
                  <a:srgbClr val="000000"/>
                </a:solidFill>
                <a:effectLst/>
                <a:uFillTx/>
                <a:latin typeface="Bradley Hand ITC" panose="03070402050302030203" pitchFamily="66" charset="0"/>
                <a:sym typeface="Calibri"/>
              </a:rPr>
              <a:t>Use </a:t>
            </a:r>
            <a:r>
              <a:rPr lang="en-US" sz="3200" b="1" dirty="0">
                <a:latin typeface="Bradley Hand ITC" panose="03070402050302030203" pitchFamily="66" charset="0"/>
              </a:rPr>
              <a:t>G</a:t>
            </a:r>
            <a:r>
              <a:rPr kumimoji="0" lang="en-US" sz="3200" b="1" i="0" u="none" strike="noStrike" cap="none" spc="0" normalizeH="0" baseline="0" dirty="0">
                <a:ln>
                  <a:noFill/>
                </a:ln>
                <a:solidFill>
                  <a:srgbClr val="000000"/>
                </a:solidFill>
                <a:effectLst/>
                <a:uFillTx/>
                <a:latin typeface="Bradley Hand ITC" panose="03070402050302030203" pitchFamily="66" charset="0"/>
                <a:sym typeface="Calibri"/>
              </a:rPr>
              <a:t>ood </a:t>
            </a:r>
            <a:r>
              <a:rPr lang="en-US" sz="3200" b="1" dirty="0">
                <a:latin typeface="Bradley Hand ITC" panose="03070402050302030203" pitchFamily="66" charset="0"/>
              </a:rPr>
              <a:t>N</a:t>
            </a:r>
            <a:r>
              <a:rPr kumimoji="0" lang="en-US" sz="3200" b="1" i="0" u="none" strike="noStrike" cap="none" spc="0" normalizeH="0" baseline="0" dirty="0">
                <a:ln>
                  <a:noFill/>
                </a:ln>
                <a:solidFill>
                  <a:srgbClr val="000000"/>
                </a:solidFill>
                <a:effectLst/>
                <a:uFillTx/>
                <a:latin typeface="Bradley Hand ITC" panose="03070402050302030203" pitchFamily="66" charset="0"/>
                <a:sym typeface="Calibri"/>
              </a:rPr>
              <a:t>ames!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Automated Refactorings in VSC"/>
          <p:cNvSpPr txBox="1">
            <a:spLocks noGrp="1"/>
          </p:cNvSpPr>
          <p:nvPr>
            <p:ph type="title"/>
          </p:nvPr>
        </p:nvSpPr>
        <p:spPr>
          <a:prstGeom prst="rect">
            <a:avLst/>
          </a:prstGeom>
        </p:spPr>
        <p:txBody>
          <a:bodyPr/>
          <a:lstStyle/>
          <a:p>
            <a:r>
              <a:t>Renaming</a:t>
            </a:r>
          </a:p>
        </p:txBody>
      </p:sp>
      <p:sp>
        <p:nvSpPr>
          <p:cNvPr id="180" name="Slide Subtitle"/>
          <p:cNvSpPr txBox="1">
            <a:spLocks noGrp="1"/>
          </p:cNvSpPr>
          <p:nvPr>
            <p:ph type="body" idx="1"/>
          </p:nvPr>
        </p:nvSpPr>
        <p:spPr>
          <a:prstGeom prst="rect">
            <a:avLst/>
          </a:prstGeom>
        </p:spPr>
        <p:txBody>
          <a:bodyPr/>
          <a:lstStyle/>
          <a:p>
            <a:r>
              <a:t>Luckily, VSC automates this and many other common transformations</a:t>
            </a:r>
          </a:p>
        </p:txBody>
      </p:sp>
      <p:sp>
        <p:nvSpPr>
          <p:cNvPr id="18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9</a:t>
            </a:fld>
            <a:endParaRPr/>
          </a:p>
        </p:txBody>
      </p:sp>
      <p:pic>
        <p:nvPicPr>
          <p:cNvPr id="182" name="Ink 3" descr="Ink 3"/>
          <p:cNvPicPr>
            <a:picLocks noChangeAspect="1"/>
          </p:cNvPicPr>
          <p:nvPr/>
        </p:nvPicPr>
        <p:blipFill>
          <a:blip r:embed="rId3"/>
          <a:stretch>
            <a:fillRect/>
          </a:stretch>
        </p:blipFill>
        <p:spPr>
          <a:xfrm>
            <a:off x="-909475" y="1663929"/>
            <a:ext cx="75939" cy="151876"/>
          </a:xfrm>
          <a:prstGeom prst="rect">
            <a:avLst/>
          </a:prstGeom>
          <a:ln w="12700">
            <a:miter lim="400000"/>
          </a:ln>
        </p:spPr>
      </p:pic>
      <p:pic>
        <p:nvPicPr>
          <p:cNvPr id="183" name="Picture 2" descr="Picture 2"/>
          <p:cNvPicPr>
            <a:picLocks noChangeAspect="1"/>
          </p:cNvPicPr>
          <p:nvPr/>
        </p:nvPicPr>
        <p:blipFill>
          <a:blip r:embed="rId4"/>
          <a:stretch>
            <a:fillRect/>
          </a:stretch>
        </p:blipFill>
        <p:spPr>
          <a:xfrm>
            <a:off x="1460665" y="1517001"/>
            <a:ext cx="7540831" cy="463803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915</TotalTime>
  <Words>4353</Words>
  <Application>Microsoft Office PowerPoint</Application>
  <PresentationFormat>Widescreen</PresentationFormat>
  <Paragraphs>406</Paragraphs>
  <Slides>34</Slides>
  <Notes>26</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34</vt:i4>
      </vt:variant>
    </vt:vector>
  </HeadingPairs>
  <TitlesOfParts>
    <vt:vector size="47" baseType="lpstr">
      <vt:lpstr>Arial</vt:lpstr>
      <vt:lpstr>Arial Unicode MS</vt:lpstr>
      <vt:lpstr>Bradley Hand ITC</vt:lpstr>
      <vt:lpstr>Calibri</vt:lpstr>
      <vt:lpstr>Georgia</vt:lpstr>
      <vt:lpstr>Guardian Sans Text</vt:lpstr>
      <vt:lpstr>Helvetica Light</vt:lpstr>
      <vt:lpstr>Helvetica Neue</vt:lpstr>
      <vt:lpstr>Helvetica Neue Light</vt:lpstr>
      <vt:lpstr>Helvetica Neue Medium</vt:lpstr>
      <vt:lpstr>Lucida Grande</vt:lpstr>
      <vt:lpstr>Verdana</vt:lpstr>
      <vt:lpstr>Office Theme</vt:lpstr>
      <vt:lpstr>CS 4530 Fundamentals of Software Engineering  Module 16: Refactoring and Technical Debt</vt:lpstr>
      <vt:lpstr>Learning Goals</vt:lpstr>
      <vt:lpstr>Refactoring</vt:lpstr>
      <vt:lpstr>Example</vt:lpstr>
      <vt:lpstr>Dad</vt:lpstr>
      <vt:lpstr>The Book</vt:lpstr>
      <vt:lpstr>The List</vt:lpstr>
      <vt:lpstr>Renaming</vt:lpstr>
      <vt:lpstr>Renaming</vt:lpstr>
      <vt:lpstr>Local Refactorings</vt:lpstr>
      <vt:lpstr>Type-Related Refactorings</vt:lpstr>
      <vt:lpstr>Why Refactor?</vt:lpstr>
      <vt:lpstr>When to refactor?</vt:lpstr>
      <vt:lpstr>Refactoring with TDD</vt:lpstr>
      <vt:lpstr>Refactoring Benefits</vt:lpstr>
      <vt:lpstr>Refactoring Risks</vt:lpstr>
      <vt:lpstr>It brings us to Technical Debt</vt:lpstr>
      <vt:lpstr>Technical Debt</vt:lpstr>
      <vt:lpstr>Technical debt</vt:lpstr>
      <vt:lpstr>Interest accrues over time</vt:lpstr>
      <vt:lpstr>Make Technical Debt Visible</vt:lpstr>
      <vt:lpstr>Reasons to go into Debt</vt:lpstr>
      <vt:lpstr>Architectural debt is costliest</vt:lpstr>
      <vt:lpstr>Y2K bug as example of architectural debt</vt:lpstr>
      <vt:lpstr>Evolving languages make debt</vt:lpstr>
      <vt:lpstr>Facebook’s debt</vt:lpstr>
      <vt:lpstr>Facebook’s debt</vt:lpstr>
      <vt:lpstr>Instagram’s debt</vt:lpstr>
      <vt:lpstr>Instagram’s debt</vt:lpstr>
      <vt:lpstr>Instagram’s debt</vt:lpstr>
      <vt:lpstr>Siri’s debt</vt:lpstr>
      <vt:lpstr>Retire Technical Debt at Leisure</vt:lpstr>
      <vt:lpstr>Now back to you…</vt:lpstr>
      <vt:lpstr>Learning Goals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16: Refactoring and Technical Debt</dc:title>
  <dc:creator>Adeel A. Bhutta</dc:creator>
  <cp:lastModifiedBy>Bhutta, Adeel</cp:lastModifiedBy>
  <cp:revision>7</cp:revision>
  <dcterms:modified xsi:type="dcterms:W3CDTF">2023-11-12T03:34:49Z</dcterms:modified>
</cp:coreProperties>
</file>